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Raleway"/>
      <p:regular r:id="rId29"/>
      <p:bold r:id="rId30"/>
      <p:italic r:id="rId31"/>
      <p:boldItalic r:id="rId32"/>
    </p:embeddedFont>
    <p:embeddedFont>
      <p:font typeface="Zilla Slab SemiBold"/>
      <p:bold r:id="rId33"/>
    </p:embeddedFont>
    <p:embeddedFont>
      <p:font typeface="Nunito"/>
      <p:regular r:id="rId34"/>
      <p:bold r:id="rId35"/>
      <p:italic r:id="rId36"/>
      <p:boldItalic r:id="rId37"/>
    </p:embeddedFont>
    <p:embeddedFont>
      <p:font typeface="Montserrat"/>
      <p:regular r:id="rId38"/>
      <p:bold r:id="rId39"/>
      <p:italic r:id="rId40"/>
      <p:boldItalic r:id="rId41"/>
    </p:embeddedFont>
    <p:embeddedFont>
      <p:font typeface="Montserrat Light"/>
      <p:regular r:id="rId42"/>
      <p:bold r:id="rId43"/>
      <p:italic r:id="rId44"/>
      <p:boldItalic r:id="rId45"/>
    </p:embeddedFont>
    <p:embeddedFont>
      <p:font typeface="Zilla Slab Medium"/>
      <p:bold r:id="rId46"/>
    </p:embeddedFont>
    <p:embeddedFont>
      <p:font typeface="Zilla Slab"/>
      <p:regular r:id="rId47"/>
      <p:bold r:id="rId48"/>
      <p:italic r:id="rId49"/>
    </p:embeddedFont>
    <p:embeddedFont>
      <p:font typeface="Century Gothic"/>
      <p:regular r:id="rId50"/>
      <p:bold r:id="rId51"/>
      <p:italic r:id="rId52"/>
      <p:boldItalic r:id="rId53"/>
    </p:embeddedFont>
    <p:embeddedFont>
      <p:font typeface="Nunito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ikdfjcPLqZGEQ7uaLq3s/j6yHv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Light-regular.fntdata"/><Relationship Id="rId41" Type="http://schemas.openxmlformats.org/officeDocument/2006/relationships/font" Target="fonts/Montserrat-boldItalic.fntdata"/><Relationship Id="rId44" Type="http://schemas.openxmlformats.org/officeDocument/2006/relationships/font" Target="fonts/MontserratLight-italic.fntdata"/><Relationship Id="rId43" Type="http://schemas.openxmlformats.org/officeDocument/2006/relationships/font" Target="fonts/MontserratLight-bold.fntdata"/><Relationship Id="rId46" Type="http://schemas.openxmlformats.org/officeDocument/2006/relationships/font" Target="fonts/ZillaSlabMedium-bold.fntdata"/><Relationship Id="rId45"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ZillaSlab-bold.fntdata"/><Relationship Id="rId47" Type="http://schemas.openxmlformats.org/officeDocument/2006/relationships/font" Target="fonts/ZillaSlab-regular.fntdata"/><Relationship Id="rId49" Type="http://schemas.openxmlformats.org/officeDocument/2006/relationships/font" Target="fonts/ZillaSlab-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33" Type="http://schemas.openxmlformats.org/officeDocument/2006/relationships/font" Target="fonts/ZillaSlabSemiBold-bold.fntdata"/><Relationship Id="rId32" Type="http://schemas.openxmlformats.org/officeDocument/2006/relationships/font" Target="fonts/Raleway-boldItalic.fntdata"/><Relationship Id="rId35" Type="http://schemas.openxmlformats.org/officeDocument/2006/relationships/font" Target="fonts/Nunito-bold.fntdata"/><Relationship Id="rId34" Type="http://schemas.openxmlformats.org/officeDocument/2006/relationships/font" Target="fonts/Nunito-regular.fntdata"/><Relationship Id="rId37" Type="http://schemas.openxmlformats.org/officeDocument/2006/relationships/font" Target="fonts/Nunito-boldItalic.fntdata"/><Relationship Id="rId36" Type="http://schemas.openxmlformats.org/officeDocument/2006/relationships/font" Target="fonts/Nunito-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Raleway-regular.fntdata"/><Relationship Id="rId51" Type="http://schemas.openxmlformats.org/officeDocument/2006/relationships/font" Target="fonts/CenturyGothic-bold.fntdata"/><Relationship Id="rId50" Type="http://schemas.openxmlformats.org/officeDocument/2006/relationships/font" Target="fonts/CenturyGothic-regular.fntdata"/><Relationship Id="rId53" Type="http://schemas.openxmlformats.org/officeDocument/2006/relationships/font" Target="fonts/CenturyGothic-boldItalic.fntdata"/><Relationship Id="rId52" Type="http://schemas.openxmlformats.org/officeDocument/2006/relationships/font" Target="fonts/CenturyGothic-italic.fntdata"/><Relationship Id="rId11" Type="http://schemas.openxmlformats.org/officeDocument/2006/relationships/slide" Target="slides/slide6.xml"/><Relationship Id="rId55" Type="http://schemas.openxmlformats.org/officeDocument/2006/relationships/font" Target="fonts/NunitoSans-bold.fntdata"/><Relationship Id="rId10" Type="http://schemas.openxmlformats.org/officeDocument/2006/relationships/slide" Target="slides/slide5.xml"/><Relationship Id="rId54" Type="http://schemas.openxmlformats.org/officeDocument/2006/relationships/font" Target="fonts/NunitoSans-regular.fntdata"/><Relationship Id="rId13" Type="http://schemas.openxmlformats.org/officeDocument/2006/relationships/slide" Target="slides/slide8.xml"/><Relationship Id="rId57" Type="http://schemas.openxmlformats.org/officeDocument/2006/relationships/font" Target="fonts/NunitoSans-boldItalic.fntdata"/><Relationship Id="rId12" Type="http://schemas.openxmlformats.org/officeDocument/2006/relationships/slide" Target="slides/slide7.xml"/><Relationship Id="rId56" Type="http://schemas.openxmlformats.org/officeDocument/2006/relationships/font" Target="fonts/NunitoSans-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texsoft.com/blog/semi-supervised-learni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opedia.com/machine-learning-algorithm-or-machine-learning-model/7/34855"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Sub-fields-of-Artificial-Intelligence_fig1_348976332"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computer-visio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obotic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achine_translatio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what-is/sentiment-analysi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named-entity-recogni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Question_answer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abilitygeek.com/automatic-speech-recognition-asr-software-an-introductio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robot.com/wiki/data-scienc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blog/data-science-vs-machine-learning-whats-the-differenc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supervised-learn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unsupervised-learn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e26e0f0f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ae26e0f0f8_0_2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Who can give us a definition of AI? Or perhaps some examples of AI in action.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e26e0f0f8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2ae26e0f0f8_0_6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Anyone have any idea what semi-supervised learning is?</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https://www.altexsoft.com/blog/semi-supervised-learning/</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e26e0f0f8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2ae26e0f0f8_0_7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 https://www.ibm.com/topics/machine-learning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e26e0f0f8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2ae26e0f0f8_0_7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Now let’s talk about algorithms and models. </a:t>
            </a:r>
            <a:endParaRPr/>
          </a:p>
          <a:p>
            <a:pPr indent="0" lvl="0" marL="0" rtl="0" algn="l">
              <a:lnSpc>
                <a:spcPct val="100000"/>
              </a:lnSpc>
              <a:spcBef>
                <a:spcPts val="0"/>
              </a:spcBef>
              <a:spcAft>
                <a:spcPts val="0"/>
              </a:spcAft>
              <a:buSzPts val="1400"/>
              <a:buNone/>
            </a:pPr>
            <a:r>
              <a:rPr lang="en-US"/>
              <a:t>These two terms are normally used interchangeably.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Are they the same thing or are they different things?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https://www.techopedia.com/machine-learning-algorithm-or-machine-learning-model/7/34855</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e26e0f0f8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2ae26e0f0f8_0_8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 want to zoom out again, back to the bigger picture. Remember we are getting acquainted with concepts within the filed of AI.</a:t>
            </a:r>
            <a:endParaRPr/>
          </a:p>
          <a:p>
            <a:pPr indent="0" lvl="0" marL="0" rtl="0" algn="l">
              <a:lnSpc>
                <a:spcPct val="100000"/>
              </a:lnSpc>
              <a:spcBef>
                <a:spcPts val="0"/>
              </a:spcBef>
              <a:spcAft>
                <a:spcPts val="0"/>
              </a:spcAft>
              <a:buSzPts val="1400"/>
              <a:buNone/>
            </a:pPr>
            <a:r>
              <a:rPr lang="en-US"/>
              <a:t>Now, the methods wee have just defined, are ways of learning that can probably be used in each of these domains. </a:t>
            </a:r>
            <a:endParaRPr/>
          </a:p>
          <a:p>
            <a:pPr indent="0" lvl="0" marL="0" rtl="0" algn="l">
              <a:lnSpc>
                <a:spcPct val="100000"/>
              </a:lnSpc>
              <a:spcBef>
                <a:spcPts val="0"/>
              </a:spcBef>
              <a:spcAft>
                <a:spcPts val="0"/>
              </a:spcAft>
              <a:buSzPts val="1400"/>
              <a:buNone/>
            </a:pPr>
            <a:r>
              <a:rPr lang="en-US"/>
              <a:t>I can do machine learning or NLP that makes use of supervised learning techniques, which just implies that my data had labels.</a:t>
            </a:r>
            <a:endParaRPr/>
          </a:p>
          <a:p>
            <a:pPr indent="0" lvl="0" marL="0" rtl="0" algn="l">
              <a:lnSpc>
                <a:spcPct val="100000"/>
              </a:lnSpc>
              <a:spcBef>
                <a:spcPts val="0"/>
              </a:spcBef>
              <a:spcAft>
                <a:spcPts val="0"/>
              </a:spcAft>
              <a:buSzPts val="1400"/>
              <a:buNone/>
            </a:pPr>
            <a:r>
              <a:rPr lang="en-US"/>
              <a:t>Or I can use SSL in speech recognition, if I have only a small amount of transcribed data and a whole lot of untranscribed data.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in zooming out, let’s look at some of the other fields within AI that we have not yet touched 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Do any of these look familiar to you?</a:t>
            </a:r>
            <a:br>
              <a:rPr lang="en-US"/>
            </a:br>
            <a:r>
              <a:rPr lang="en-US"/>
              <a:t>Do you have any examples of applications in some of these areas?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will process to define some of these terms.</a:t>
            </a:r>
            <a:endParaRPr/>
          </a:p>
          <a:p>
            <a:pPr indent="0" lvl="0" marL="0" rtl="0" algn="l">
              <a:lnSpc>
                <a:spcPct val="100000"/>
              </a:lnSpc>
              <a:spcBef>
                <a:spcPts val="0"/>
              </a:spcBef>
              <a:spcAft>
                <a:spcPts val="0"/>
              </a:spcAft>
              <a:buSzPts val="1400"/>
              <a:buNone/>
            </a:pPr>
            <a:r>
              <a:rPr lang="en-US"/>
              <a:t>—</a:t>
            </a:r>
            <a:endParaRPr/>
          </a:p>
          <a:p>
            <a:pPr indent="0" lvl="0" marL="0" rtl="0" algn="l">
              <a:lnSpc>
                <a:spcPct val="100000"/>
              </a:lnSpc>
              <a:spcBef>
                <a:spcPts val="0"/>
              </a:spcBef>
              <a:spcAft>
                <a:spcPts val="0"/>
              </a:spcAft>
              <a:buSzPts val="1400"/>
              <a:buNone/>
            </a:pPr>
            <a:r>
              <a:rPr lang="en-US"/>
              <a:t>Image source: </a:t>
            </a:r>
            <a:r>
              <a:rPr lang="en-US" u="sng">
                <a:solidFill>
                  <a:schemeClr val="hlink"/>
                </a:solidFill>
                <a:hlinkClick r:id="rId2"/>
              </a:rPr>
              <a:t>https://www.researchgate.net/figure/Sub-fields-of-Artificial-Intelligence_fig1_348976332</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ae26e0f0f8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2ae26e0f0f8_0_8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are some applications of computer vision that you have seen?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https://www.ibm.com/topics/computer-vision</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e26e0f0f8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ae26e0f0f8_0_9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is robotics? </a:t>
            </a:r>
            <a:endParaRPr/>
          </a:p>
          <a:p>
            <a:pPr indent="0" lvl="0" marL="0" rtl="0" algn="l">
              <a:lnSpc>
                <a:spcPct val="100000"/>
              </a:lnSpc>
              <a:spcBef>
                <a:spcPts val="0"/>
              </a:spcBef>
              <a:spcAft>
                <a:spcPts val="0"/>
              </a:spcAft>
              <a:buSzPts val="1400"/>
              <a:buNone/>
            </a:pPr>
            <a:r>
              <a:rPr lang="en-US"/>
              <a:t>[take some responses from the audience, then define on the slide]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 see the media refer to robots as AI, and while this is partly true, it is important to recognise that robotics has the hardware elements, which are largely engineering, and then the software that is governing these robots, is where the AI components lie.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https://en.wikipedia.org/wiki/Robotics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e26e0f0f8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ae26e0f0f8_0_9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is NLP?</a:t>
            </a:r>
            <a:endParaRPr/>
          </a:p>
          <a:p>
            <a:pPr indent="0" lvl="0" marL="0" rtl="0" algn="l">
              <a:lnSpc>
                <a:spcPct val="100000"/>
              </a:lnSpc>
              <a:spcBef>
                <a:spcPts val="0"/>
              </a:spcBef>
              <a:spcAft>
                <a:spcPts val="0"/>
              </a:spcAft>
              <a:buSzPts val="1400"/>
              <a:buNone/>
            </a:pPr>
            <a:r>
              <a:rPr lang="en-US"/>
              <a:t>[take Qns from the audience then define on slide]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We’ll now be zooming into some of the sub-fields within NLP.</a:t>
            </a:r>
            <a:endParaRPr/>
          </a:p>
          <a:p>
            <a:pPr indent="0" lvl="0" marL="0" rtl="0" algn="l">
              <a:lnSpc>
                <a:spcPct val="100000"/>
              </a:lnSpc>
              <a:spcBef>
                <a:spcPts val="0"/>
              </a:spcBef>
              <a:spcAft>
                <a:spcPts val="0"/>
              </a:spcAft>
              <a:buSzPts val="1400"/>
              <a:buNone/>
            </a:pPr>
            <a:r>
              <a:rPr lang="en-US"/>
              <a:t>Since the hackathon today falls within NLP, we thought it would be a good idea to get people knowledgeable about some of the other tasks that exist as well.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e26e0f0f8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2ae26e0f0f8_0_10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is MT? Do you have any examples of where MT is used?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https://en.wikipedia.org/wiki/Machine_translation</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e26e0f0f8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2ae26e0f0f8_0_1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dk1"/>
                </a:solidFill>
              </a:rPr>
              <a:t>What is Sentiment Analysis? Do you have any examples of where it is used?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https://aws.amazon.com/what-is/sentiment-analysis/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e26e0f0f8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ae26e0f0f8_0_1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dk1"/>
                </a:solidFill>
              </a:rPr>
              <a:t>What is NER? Do you have any examples of where it is used?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https://www.geeksforgeeks.org/named-entity-recognition/</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e26e0f0f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2ae26e0f0f8_0_2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Who can give us a definition of ML? Or perhaps some examples of ML in action.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e26e0f0f8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ae26e0f0f8_0_12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e26e0f0f8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ae26e0f0f8_0_13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What is QA? Do you have any examples of where it is used?</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https://en.wikipedia.org/wiki/Question_answering</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e26e0f0f8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2ae26e0f0f8_0_13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is STT?</a:t>
            </a:r>
            <a:br>
              <a:rPr lang="en-US"/>
            </a:b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https://usabilitygeek.com/automatic-speech-recognition-asr-software-an-introduction/</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e26e0f0f8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ae26e0f0f8_0_14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is TTS?</a:t>
            </a:r>
            <a:endParaRPr/>
          </a:p>
          <a:p>
            <a:pPr indent="0" lvl="0" marL="0" rtl="0" algn="l">
              <a:lnSpc>
                <a:spcPct val="100000"/>
              </a:lnSpc>
              <a:spcBef>
                <a:spcPts val="0"/>
              </a:spcBef>
              <a:spcAft>
                <a:spcPts val="0"/>
              </a:spcAft>
              <a:buSzPts val="1400"/>
              <a:buNone/>
            </a:pPr>
            <a:r>
              <a:rPr lang="en-US"/>
              <a:t>[take defns from audience, define]</a:t>
            </a:r>
            <a:endParaRPr/>
          </a:p>
          <a:p>
            <a:pPr indent="0" lvl="0" marL="0" rtl="0" algn="l">
              <a:lnSpc>
                <a:spcPct val="100000"/>
              </a:lnSpc>
              <a:spcBef>
                <a:spcPts val="0"/>
              </a:spcBef>
              <a:spcAft>
                <a:spcPts val="0"/>
              </a:spcAft>
              <a:buSzPts val="1400"/>
              <a:buNone/>
            </a:pPr>
            <a:r>
              <a:rPr lang="en-US"/>
              <a:t>In some ways it is the opposite of STT.</a:t>
            </a:r>
            <a:endParaRPr/>
          </a:p>
          <a:p>
            <a:pPr indent="0" lvl="0" marL="0" rtl="0" algn="l">
              <a:lnSpc>
                <a:spcPct val="100000"/>
              </a:lnSpc>
              <a:spcBef>
                <a:spcPts val="0"/>
              </a:spcBef>
              <a:spcAft>
                <a:spcPts val="0"/>
              </a:spcAft>
              <a:buSzPts val="1400"/>
              <a:buNone/>
            </a:pPr>
            <a:r>
              <a:rPr lang="en-US"/>
              <a:t>And a very necessary component of a voice application.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STT makes it possible for users of your application to speak to the application/phone.</a:t>
            </a:r>
            <a:endParaRPr/>
          </a:p>
          <a:p>
            <a:pPr indent="0" lvl="0" marL="0" rtl="0" algn="l">
              <a:lnSpc>
                <a:spcPct val="100000"/>
              </a:lnSpc>
              <a:spcBef>
                <a:spcPts val="0"/>
              </a:spcBef>
              <a:spcAft>
                <a:spcPts val="0"/>
              </a:spcAft>
              <a:buSzPts val="1400"/>
              <a:buNone/>
            </a:pPr>
            <a:r>
              <a:rPr lang="en-US"/>
              <a:t>TTS makes it possible for the application to respond/communicate back, also via a voice component.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e26e0f0f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2ae26e0f0f8_0_3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Who can give us a definition of DL? Or perhaps some examples of DL in action.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e26e0f0f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ae26e0f0f8_0_3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[before showing the visualisation]</a:t>
            </a:r>
            <a:endParaRPr/>
          </a:p>
          <a:p>
            <a:pPr indent="0" lvl="0" marL="0" rtl="0" algn="l">
              <a:lnSpc>
                <a:spcPct val="100000"/>
              </a:lnSpc>
              <a:spcBef>
                <a:spcPts val="0"/>
              </a:spcBef>
              <a:spcAft>
                <a:spcPts val="0"/>
              </a:spcAft>
              <a:buSzPts val="1400"/>
              <a:buNone/>
            </a:pPr>
            <a:r>
              <a:rPr lang="en-US"/>
              <a:t>So then, what is the difference between the three terms we have defined? Are they the same thing?</a:t>
            </a:r>
            <a:endParaRPr/>
          </a:p>
          <a:p>
            <a:pPr indent="0" lvl="0" marL="0" rtl="0" algn="l">
              <a:lnSpc>
                <a:spcPct val="100000"/>
              </a:lnSpc>
              <a:spcBef>
                <a:spcPts val="0"/>
              </a:spcBef>
              <a:spcAft>
                <a:spcPts val="0"/>
              </a:spcAft>
              <a:buSzPts val="1400"/>
              <a:buNone/>
            </a:pPr>
            <a:r>
              <a:rPr lang="en-US"/>
              <a:t>Are they different things? </a:t>
            </a:r>
            <a:endParaRPr/>
          </a:p>
          <a:p>
            <a:pPr indent="0" lvl="0" marL="0" rtl="0" algn="l">
              <a:lnSpc>
                <a:spcPct val="100000"/>
              </a:lnSpc>
              <a:spcBef>
                <a:spcPts val="0"/>
              </a:spcBef>
              <a:spcAft>
                <a:spcPts val="0"/>
              </a:spcAft>
              <a:buSzPts val="1400"/>
              <a:buNone/>
            </a:pPr>
            <a:r>
              <a:rPr lang="en-US"/>
              <a:t>If they are different, what are the differences?</a:t>
            </a:r>
            <a:endParaRPr/>
          </a:p>
          <a:p>
            <a:pPr indent="0" lvl="0" marL="0" rtl="0" algn="l">
              <a:lnSpc>
                <a:spcPct val="100000"/>
              </a:lnSpc>
              <a:spcBef>
                <a:spcPts val="0"/>
              </a:spcBef>
              <a:spcAft>
                <a:spcPts val="0"/>
              </a:spcAft>
              <a:buSzPts val="1400"/>
              <a:buNone/>
            </a:pPr>
            <a:r>
              <a:rPr lang="en-US"/>
              <a:t>[after slide]</a:t>
            </a:r>
            <a:endParaRPr/>
          </a:p>
          <a:p>
            <a:pPr indent="0" lvl="0" marL="0" rtl="0" algn="l">
              <a:lnSpc>
                <a:spcPct val="100000"/>
              </a:lnSpc>
              <a:spcBef>
                <a:spcPts val="0"/>
              </a:spcBef>
              <a:spcAft>
                <a:spcPts val="0"/>
              </a:spcAft>
              <a:buSzPts val="1400"/>
              <a:buNone/>
            </a:pPr>
            <a:r>
              <a:rPr lang="en-US"/>
              <a:t>This is the hierarchy of the fields. </a:t>
            </a:r>
            <a:br>
              <a:rPr lang="en-US"/>
            </a:br>
            <a:r>
              <a:rPr lang="en-US"/>
              <a:t>Artificial Intelligence is the high-level field, and then Machine learning is one field in AI where the use of large amounts of data is how machines learn. And then within ML, DL is a field where use of deep neural networks is the algorithm used too learn.</a:t>
            </a:r>
            <a:br>
              <a:rPr lang="en-US"/>
            </a:br>
            <a:br>
              <a:rPr lang="en-US"/>
            </a:br>
            <a:r>
              <a:rPr lang="en-US"/>
              <a:t>So not all ML is DL. But all DL is ML. </a:t>
            </a:r>
            <a:br>
              <a:rPr lang="en-US"/>
            </a:br>
            <a:r>
              <a:rPr lang="en-US"/>
              <a:t>And then within AI, there are other fields besides ML, and we shall define some of these as we go along.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e26e0f0f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2ae26e0f0f8_0_4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dk1"/>
                </a:solidFill>
              </a:rPr>
              <a:t>Who can give us a definition of Data Science? Or perhaps some examples of DS in action.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Defn Source: </a:t>
            </a:r>
            <a:r>
              <a:rPr lang="en-US" u="sng">
                <a:solidFill>
                  <a:schemeClr val="hlink"/>
                </a:solidFill>
                <a:hlinkClick r:id="rId2"/>
              </a:rPr>
              <a:t>https://www.datarobot.com/wiki/data-science/</a:t>
            </a:r>
            <a:endParaRPr/>
          </a:p>
          <a:p>
            <a:pPr indent="0" lvl="0" marL="0" rtl="0" algn="l">
              <a:lnSpc>
                <a:spcPct val="100000"/>
              </a:lnSpc>
              <a:spcBef>
                <a:spcPts val="0"/>
              </a:spcBef>
              <a:spcAft>
                <a:spcPts val="0"/>
              </a:spcAft>
              <a:buSzPts val="1400"/>
              <a:buNone/>
            </a:pPr>
            <a:r>
              <a:rPr lang="en-US"/>
              <a:t>(has visualisation)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e26e0f0f8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2ae26e0f0f8_0_4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are DS and ML related? Are they the same thing? If they are different, what makes them different?</a:t>
            </a:r>
            <a:endParaRPr/>
          </a:p>
          <a:p>
            <a:pPr indent="0" lvl="0" marL="0" rtl="0" algn="l">
              <a:lnSpc>
                <a:spcPct val="100000"/>
              </a:lnSpc>
              <a:spcBef>
                <a:spcPts val="0"/>
              </a:spcBef>
              <a:spcAft>
                <a:spcPts val="0"/>
              </a:spcAft>
              <a:buSzPts val="1400"/>
              <a:buNone/>
            </a:pPr>
            <a:r>
              <a:rPr lang="en-US"/>
              <a:t>[read points from slide]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Defn source: </a:t>
            </a:r>
            <a:r>
              <a:rPr lang="en-US" u="sng">
                <a:solidFill>
                  <a:schemeClr val="hlink"/>
                </a:solidFill>
                <a:hlinkClick r:id="rId2"/>
              </a:rPr>
              <a:t>https://www.ibm.com/blog/data-science-vs-machine-learning-whats-the-difference/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e26e0f0f8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2ae26e0f0f8_0_5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Sometimes we will find that the terms ML, DS, DL and AI are used interchangeably.</a:t>
            </a:r>
            <a:endParaRPr/>
          </a:p>
          <a:p>
            <a:pPr indent="0" lvl="0" marL="0" rtl="0" algn="l">
              <a:lnSpc>
                <a:spcPct val="100000"/>
              </a:lnSpc>
              <a:spcBef>
                <a:spcPts val="0"/>
              </a:spcBef>
              <a:spcAft>
                <a:spcPts val="0"/>
              </a:spcAft>
              <a:buSzPts val="1400"/>
              <a:buNone/>
            </a:pPr>
            <a:r>
              <a:rPr lang="en-US"/>
              <a:t>They are related, and there is some overlap, but it is important to keep in mind that there are aspects of each that are individual to them.</a:t>
            </a:r>
            <a:endParaRPr/>
          </a:p>
          <a:p>
            <a:pPr indent="0" lvl="0" marL="0" rtl="0" algn="l">
              <a:lnSpc>
                <a:spcPct val="100000"/>
              </a:lnSpc>
              <a:spcBef>
                <a:spcPts val="0"/>
              </a:spcBef>
              <a:spcAft>
                <a:spcPts val="0"/>
              </a:spcAft>
              <a:buSzPts val="1400"/>
              <a:buNone/>
            </a:pPr>
            <a:r>
              <a:rPr lang="en-US"/>
              <a:t>This image tries to visualize this overlap.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AI techniques may be used in DS.</a:t>
            </a:r>
            <a:endParaRPr/>
          </a:p>
          <a:p>
            <a:pPr indent="0" lvl="0" marL="0" rtl="0" algn="l">
              <a:lnSpc>
                <a:spcPct val="100000"/>
              </a:lnSpc>
              <a:spcBef>
                <a:spcPts val="0"/>
              </a:spcBef>
              <a:spcAft>
                <a:spcPts val="0"/>
              </a:spcAft>
              <a:buSzPts val="1400"/>
              <a:buNone/>
            </a:pPr>
            <a:r>
              <a:rPr lang="en-US"/>
              <a:t>In additional, a data scientist is expected to have Math, statistics and visualisation skills. </a:t>
            </a:r>
            <a:br>
              <a:rPr lang="en-US"/>
            </a:br>
            <a:r>
              <a:rPr lang="en-US"/>
              <a:t>They need to be able to carry out analyses and then present findings in a manner than everyone can understand.</a:t>
            </a:r>
            <a:endParaRPr/>
          </a:p>
          <a:p>
            <a:pPr indent="0" lvl="0" marL="0" rtl="0" algn="l">
              <a:lnSpc>
                <a:spcPct val="100000"/>
              </a:lnSpc>
              <a:spcBef>
                <a:spcPts val="0"/>
              </a:spcBef>
              <a:spcAft>
                <a:spcPts val="0"/>
              </a:spcAft>
              <a:buSzPts val="1400"/>
              <a:buNone/>
            </a:pPr>
            <a:r>
              <a:rPr lang="en-US"/>
              <a:t>Then EDA stands for exploratory data analysis. Which still speaks to their need to understand the nuances and contexts within data.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need is less for someone working in ML/DL, because in these fields, we want the algorithms/models to do most of the work of pattern discovery in data. </a:t>
            </a:r>
            <a:endParaRPr/>
          </a:p>
          <a:p>
            <a:pPr indent="0" lvl="0" marL="0" rtl="0" algn="l">
              <a:lnSpc>
                <a:spcPct val="100000"/>
              </a:lnSpc>
              <a:spcBef>
                <a:spcPts val="0"/>
              </a:spcBef>
              <a:spcAft>
                <a:spcPts val="0"/>
              </a:spcAft>
              <a:buSzPts val="1400"/>
              <a:buNone/>
            </a:pPr>
            <a:r>
              <a:rPr lang="en-US"/>
              <a:t>This is something they can do well, if a large amount of data is available.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e26e0f0f8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2ae26e0f0f8_0_5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Can anyone define supervised learning?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https://www.ibm.com/topics/supervised-learning</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e26e0f0f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2ae26e0f0f8_0_6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about unsupervised learning, can anyone define this term?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Source: </a:t>
            </a:r>
            <a:r>
              <a:rPr lang="en-US" u="sng">
                <a:solidFill>
                  <a:schemeClr val="hlink"/>
                </a:solidFill>
                <a:hlinkClick r:id="rId2"/>
              </a:rPr>
              <a:t>https://www.ibm.com/topics/unsupervised-learning</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fbf09f82e8_0_39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 name="Google Shape;15;gfbf09f82e8_0_39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fbf09f82e8_0_39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A7B17"/>
          </p15:clr>
        </p15:guide>
        <p15:guide id="2" pos="384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fbf09f82e8_0_42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fbf09f82e8_0_42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1" name="Google Shape;51;gfbf09f82e8_0_4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fbf09f82e8_0_4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54" name="Shape 54"/>
        <p:cNvGrpSpPr/>
        <p:nvPr/>
      </p:nvGrpSpPr>
      <p:grpSpPr>
        <a:xfrm>
          <a:off x="0" y="0"/>
          <a:ext cx="0" cy="0"/>
          <a:chOff x="0" y="0"/>
          <a:chExt cx="0" cy="0"/>
        </a:xfrm>
      </p:grpSpPr>
      <p:pic>
        <p:nvPicPr>
          <p:cNvPr id="55" name="Google Shape;55;gfbf09f82e8_0_431"/>
          <p:cNvPicPr preferRelativeResize="0"/>
          <p:nvPr/>
        </p:nvPicPr>
        <p:blipFill rotWithShape="1">
          <a:blip r:embed="rId2">
            <a:alphaModFix/>
          </a:blip>
          <a:srcRect b="0" l="0" r="0" t="0"/>
          <a:stretch/>
        </p:blipFill>
        <p:spPr>
          <a:xfrm>
            <a:off x="11265234" y="6380437"/>
            <a:ext cx="858700" cy="41496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fault">
  <p:cSld name="2_Default">
    <p:spTree>
      <p:nvGrpSpPr>
        <p:cNvPr id="56" name="Shape 56"/>
        <p:cNvGrpSpPr/>
        <p:nvPr/>
      </p:nvGrpSpPr>
      <p:grpSpPr>
        <a:xfrm>
          <a:off x="0" y="0"/>
          <a:ext cx="0" cy="0"/>
          <a:chOff x="0" y="0"/>
          <a:chExt cx="0" cy="0"/>
        </a:xfrm>
      </p:grpSpPr>
      <p:sp>
        <p:nvSpPr>
          <p:cNvPr id="57" name="Google Shape;57;gfbf09f82e8_0_433"/>
          <p:cNvSpPr/>
          <p:nvPr/>
        </p:nvSpPr>
        <p:spPr>
          <a:xfrm>
            <a:off x="-57603" y="-38100"/>
            <a:ext cx="192900" cy="6924300"/>
          </a:xfrm>
          <a:prstGeom prst="rect">
            <a:avLst/>
          </a:prstGeom>
          <a:solidFill>
            <a:srgbClr val="0A2C5B"/>
          </a:solidFill>
          <a:ln>
            <a:noFill/>
          </a:ln>
        </p:spPr>
        <p:txBody>
          <a:bodyPr anchorCtr="0" anchor="ctr" bIns="22875" lIns="45725" spcFirstLastPara="1" rIns="45725" wrap="square" tIns="228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A2C5B"/>
              </a:solidFill>
              <a:latin typeface="Nunito"/>
              <a:ea typeface="Nunito"/>
              <a:cs typeface="Nunito"/>
              <a:sym typeface="Nunito"/>
            </a:endParaRPr>
          </a:p>
        </p:txBody>
      </p:sp>
      <p:pic>
        <p:nvPicPr>
          <p:cNvPr id="58" name="Google Shape;58;gfbf09f82e8_0_433"/>
          <p:cNvPicPr preferRelativeResize="0"/>
          <p:nvPr/>
        </p:nvPicPr>
        <p:blipFill rotWithShape="1">
          <a:blip r:embed="rId2">
            <a:alphaModFix/>
          </a:blip>
          <a:srcRect b="0" l="0" r="0" t="0"/>
          <a:stretch/>
        </p:blipFill>
        <p:spPr>
          <a:xfrm>
            <a:off x="11265234" y="6380437"/>
            <a:ext cx="858700" cy="41496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9" name="Shape 5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60" name="Shape 60"/>
        <p:cNvGrpSpPr/>
        <p:nvPr/>
      </p:nvGrpSpPr>
      <p:grpSpPr>
        <a:xfrm>
          <a:off x="0" y="0"/>
          <a:ext cx="0" cy="0"/>
          <a:chOff x="0" y="0"/>
          <a:chExt cx="0" cy="0"/>
        </a:xfrm>
      </p:grpSpPr>
      <p:cxnSp>
        <p:nvCxnSpPr>
          <p:cNvPr id="61" name="Google Shape;61;gfbf09f82e8_0_437"/>
          <p:cNvCxnSpPr/>
          <p:nvPr/>
        </p:nvCxnSpPr>
        <p:spPr>
          <a:xfrm>
            <a:off x="5715000" y="3938754"/>
            <a:ext cx="762000" cy="0"/>
          </a:xfrm>
          <a:prstGeom prst="straightConnector1">
            <a:avLst/>
          </a:prstGeom>
          <a:noFill/>
          <a:ln cap="flat" cmpd="sng" w="31750">
            <a:solidFill>
              <a:schemeClr val="lt1"/>
            </a:solidFill>
            <a:prstDash val="solid"/>
            <a:miter lim="800000"/>
            <a:headEnd len="sm" w="sm" type="none"/>
            <a:tailEnd len="sm" w="sm" type="none"/>
          </a:ln>
        </p:spPr>
      </p:cxnSp>
      <p:cxnSp>
        <p:nvCxnSpPr>
          <p:cNvPr id="62" name="Google Shape;62;gfbf09f82e8_0_437"/>
          <p:cNvCxnSpPr/>
          <p:nvPr/>
        </p:nvCxnSpPr>
        <p:spPr>
          <a:xfrm>
            <a:off x="39329" y="1283785"/>
            <a:ext cx="12113100" cy="0"/>
          </a:xfrm>
          <a:prstGeom prst="straightConnector1">
            <a:avLst/>
          </a:prstGeom>
          <a:noFill/>
          <a:ln cap="flat" cmpd="sng" w="47625">
            <a:solidFill>
              <a:srgbClr val="788B28"/>
            </a:solidFill>
            <a:prstDash val="solid"/>
            <a:miter lim="800000"/>
            <a:headEnd len="sm" w="sm" type="none"/>
            <a:tailEnd len="sm" w="sm" type="none"/>
          </a:ln>
        </p:spPr>
      </p:cxnSp>
      <p:sp>
        <p:nvSpPr>
          <p:cNvPr id="63" name="Google Shape;63;gfbf09f82e8_0_437"/>
          <p:cNvSpPr txBox="1"/>
          <p:nvPr>
            <p:ph type="ctrTitle"/>
          </p:nvPr>
        </p:nvSpPr>
        <p:spPr>
          <a:xfrm>
            <a:off x="57246" y="52079"/>
            <a:ext cx="11407200" cy="4899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788B28"/>
              </a:buClr>
              <a:buSzPts val="3200"/>
              <a:buFont typeface="Calibri"/>
              <a:buNone/>
              <a:defRPr b="1" sz="3200">
                <a:solidFill>
                  <a:srgbClr val="788B28"/>
                </a:solidFill>
                <a:latin typeface="Calibri"/>
                <a:ea typeface="Calibri"/>
                <a:cs typeface="Calibri"/>
                <a:sym typeface="Calibri"/>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4" name="Google Shape;64;gfbf09f82e8_0_437"/>
          <p:cNvSpPr txBox="1"/>
          <p:nvPr>
            <p:ph idx="1" type="subTitle"/>
          </p:nvPr>
        </p:nvSpPr>
        <p:spPr>
          <a:xfrm>
            <a:off x="57710" y="594069"/>
            <a:ext cx="11406900" cy="399900"/>
          </a:xfrm>
          <a:prstGeom prst="rect">
            <a:avLst/>
          </a:prstGeom>
          <a:noFill/>
          <a:ln>
            <a:noFill/>
          </a:ln>
        </p:spPr>
        <p:txBody>
          <a:bodyPr anchorCtr="0" anchor="t" bIns="45700" lIns="91425" spcFirstLastPara="1" rIns="91425" wrap="square" tIns="45700">
            <a:noAutofit/>
          </a:bodyPr>
          <a:lstStyle>
            <a:lvl1pPr lvl="0" algn="l">
              <a:lnSpc>
                <a:spcPct val="90000"/>
              </a:lnSpc>
              <a:spcBef>
                <a:spcPts val="1100"/>
              </a:spcBef>
              <a:spcAft>
                <a:spcPts val="0"/>
              </a:spcAft>
              <a:buClr>
                <a:schemeClr val="dk2"/>
              </a:buClr>
              <a:buSzPts val="2500"/>
              <a:buNone/>
              <a:defRPr b="0" sz="2500">
                <a:solidFill>
                  <a:schemeClr val="dk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5" name="Google Shape;65;gfbf09f82e8_0_437"/>
          <p:cNvPicPr preferRelativeResize="0"/>
          <p:nvPr/>
        </p:nvPicPr>
        <p:blipFill rotWithShape="1">
          <a:blip r:embed="rId2">
            <a:alphaModFix amt="5000"/>
          </a:blip>
          <a:srcRect b="7664" l="35150" r="30542" t="5439"/>
          <a:stretch/>
        </p:blipFill>
        <p:spPr>
          <a:xfrm>
            <a:off x="0" y="101272"/>
            <a:ext cx="5737671" cy="699527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Text Slide">
  <p:cSld name="1_2 Column Text Slide">
    <p:spTree>
      <p:nvGrpSpPr>
        <p:cNvPr id="66" name="Shape 66"/>
        <p:cNvGrpSpPr/>
        <p:nvPr/>
      </p:nvGrpSpPr>
      <p:grpSpPr>
        <a:xfrm>
          <a:off x="0" y="0"/>
          <a:ext cx="0" cy="0"/>
          <a:chOff x="0" y="0"/>
          <a:chExt cx="0" cy="0"/>
        </a:xfrm>
      </p:grpSpPr>
      <p:sp>
        <p:nvSpPr>
          <p:cNvPr id="67" name="Google Shape;67;gfbf09f82e8_0_443"/>
          <p:cNvSpPr txBox="1"/>
          <p:nvPr>
            <p:ph idx="1" type="body"/>
          </p:nvPr>
        </p:nvSpPr>
        <p:spPr>
          <a:xfrm>
            <a:off x="1265767" y="856612"/>
            <a:ext cx="9232800" cy="1503300"/>
          </a:xfrm>
          <a:prstGeom prst="rect">
            <a:avLst/>
          </a:prstGeom>
          <a:noFill/>
          <a:ln>
            <a:noFill/>
          </a:ln>
        </p:spPr>
        <p:txBody>
          <a:bodyPr anchorCtr="0" anchor="t" bIns="121900" lIns="121900" spcFirstLastPara="1" rIns="121900" wrap="square" tIns="121900">
            <a:noAutofit/>
          </a:bodyPr>
          <a:lstStyle>
            <a:lvl1pPr indent="-228600" lvl="0" marL="457200" marR="0" algn="ctr">
              <a:lnSpc>
                <a:spcPct val="100000"/>
              </a:lnSpc>
              <a:spcBef>
                <a:spcPts val="700"/>
              </a:spcBef>
              <a:spcAft>
                <a:spcPts val="0"/>
              </a:spcAft>
              <a:buClr>
                <a:schemeClr val="dk2"/>
              </a:buClr>
              <a:buSzPts val="3700"/>
              <a:buFont typeface="Arial"/>
              <a:buNone/>
              <a:defRPr b="1" i="0" sz="37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60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2pPr>
            <a:lvl3pPr indent="-228600" lvl="2" marL="1371600" marR="0" algn="l">
              <a:lnSpc>
                <a:spcPct val="100000"/>
              </a:lnSpc>
              <a:spcBef>
                <a:spcPts val="60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3pPr>
            <a:lvl4pPr indent="-228600" lvl="3" marL="1828800" marR="0" algn="l">
              <a:lnSpc>
                <a:spcPct val="100000"/>
              </a:lnSpc>
              <a:spcBef>
                <a:spcPts val="60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4pPr>
            <a:lvl5pPr indent="-228600" lvl="4" marL="2286000" marR="0" algn="l">
              <a:lnSpc>
                <a:spcPct val="100000"/>
              </a:lnSpc>
              <a:spcBef>
                <a:spcPts val="60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68" name="Google Shape;68;gfbf09f82e8_0_443"/>
          <p:cNvSpPr txBox="1"/>
          <p:nvPr>
            <p:ph idx="2" type="body"/>
          </p:nvPr>
        </p:nvSpPr>
        <p:spPr>
          <a:xfrm>
            <a:off x="1265767" y="2523817"/>
            <a:ext cx="9232800" cy="3353700"/>
          </a:xfrm>
          <a:prstGeom prst="rect">
            <a:avLst/>
          </a:prstGeom>
          <a:noFill/>
          <a:ln>
            <a:noFill/>
          </a:ln>
        </p:spPr>
        <p:txBody>
          <a:bodyPr anchorCtr="0" anchor="t" bIns="121900" lIns="121900" spcFirstLastPara="1" rIns="121900" wrap="square" tIns="121900">
            <a:noAutofit/>
          </a:bodyPr>
          <a:lstStyle>
            <a:lvl1pPr indent="-228600" lvl="0" marL="457200" marR="0" algn="l">
              <a:lnSpc>
                <a:spcPct val="130000"/>
              </a:lnSpc>
              <a:spcBef>
                <a:spcPts val="300"/>
              </a:spcBef>
              <a:spcAft>
                <a:spcPts val="0"/>
              </a:spcAft>
              <a:buClr>
                <a:schemeClr val="dk1"/>
              </a:buClr>
              <a:buSzPts val="1300"/>
              <a:buFont typeface="Arial"/>
              <a:buNone/>
              <a:defRPr b="0" i="0" sz="1300" u="none" cap="none" strike="noStrike">
                <a:solidFill>
                  <a:schemeClr val="dk1"/>
                </a:solidFill>
                <a:latin typeface="Montserrat Light"/>
                <a:ea typeface="Montserrat Light"/>
                <a:cs typeface="Montserrat Light"/>
                <a:sym typeface="Montserrat Light"/>
              </a:defRPr>
            </a:lvl1pPr>
            <a:lvl2pPr indent="-228600" lvl="1" marL="914400" marR="0" algn="l">
              <a:lnSpc>
                <a:spcPct val="100000"/>
              </a:lnSpc>
              <a:spcBef>
                <a:spcPts val="300"/>
              </a:spcBef>
              <a:spcAft>
                <a:spcPts val="0"/>
              </a:spcAft>
              <a:buClr>
                <a:schemeClr val="dk1"/>
              </a:buClr>
              <a:buSzPts val="1300"/>
              <a:buFont typeface="Arial"/>
              <a:buNone/>
              <a:defRPr b="0" i="0" sz="1300" u="none" cap="none" strike="noStrike">
                <a:solidFill>
                  <a:schemeClr val="dk1"/>
                </a:solidFill>
                <a:latin typeface="Montserrat Light"/>
                <a:ea typeface="Montserrat Light"/>
                <a:cs typeface="Montserrat Light"/>
                <a:sym typeface="Montserrat Light"/>
              </a:defRPr>
            </a:lvl2pPr>
            <a:lvl3pPr indent="-228600" lvl="2" marL="1371600" marR="0" algn="l">
              <a:lnSpc>
                <a:spcPct val="100000"/>
              </a:lnSpc>
              <a:spcBef>
                <a:spcPts val="300"/>
              </a:spcBef>
              <a:spcAft>
                <a:spcPts val="0"/>
              </a:spcAft>
              <a:buClr>
                <a:schemeClr val="dk1"/>
              </a:buClr>
              <a:buSzPts val="1300"/>
              <a:buFont typeface="Arial"/>
              <a:buNone/>
              <a:defRPr b="0" i="0" sz="1300" u="none" cap="none" strike="noStrike">
                <a:solidFill>
                  <a:schemeClr val="dk1"/>
                </a:solidFill>
                <a:latin typeface="Montserrat Light"/>
                <a:ea typeface="Montserrat Light"/>
                <a:cs typeface="Montserrat Light"/>
                <a:sym typeface="Montserrat Light"/>
              </a:defRPr>
            </a:lvl3pPr>
            <a:lvl4pPr indent="-228600" lvl="3" marL="1828800" marR="0" algn="l">
              <a:lnSpc>
                <a:spcPct val="100000"/>
              </a:lnSpc>
              <a:spcBef>
                <a:spcPts val="300"/>
              </a:spcBef>
              <a:spcAft>
                <a:spcPts val="0"/>
              </a:spcAft>
              <a:buClr>
                <a:schemeClr val="dk1"/>
              </a:buClr>
              <a:buSzPts val="1300"/>
              <a:buFont typeface="Arial"/>
              <a:buNone/>
              <a:defRPr b="0" i="0" sz="1300" u="none" cap="none" strike="noStrike">
                <a:solidFill>
                  <a:schemeClr val="dk1"/>
                </a:solidFill>
                <a:latin typeface="Montserrat Light"/>
                <a:ea typeface="Montserrat Light"/>
                <a:cs typeface="Montserrat Light"/>
                <a:sym typeface="Montserrat Light"/>
              </a:defRPr>
            </a:lvl4pPr>
            <a:lvl5pPr indent="-228600" lvl="4" marL="2286000" marR="0" algn="l">
              <a:lnSpc>
                <a:spcPct val="100000"/>
              </a:lnSpc>
              <a:spcBef>
                <a:spcPts val="300"/>
              </a:spcBef>
              <a:spcAft>
                <a:spcPts val="0"/>
              </a:spcAft>
              <a:buClr>
                <a:schemeClr val="dk1"/>
              </a:buClr>
              <a:buSzPts val="1300"/>
              <a:buFont typeface="Arial"/>
              <a:buNone/>
              <a:defRPr b="0" i="0" sz="1300" u="none" cap="none" strike="noStrike">
                <a:solidFill>
                  <a:schemeClr val="dk1"/>
                </a:solidFill>
                <a:latin typeface="Montserrat Light"/>
                <a:ea typeface="Montserrat Light"/>
                <a:cs typeface="Montserrat Light"/>
                <a:sym typeface="Montserrat Light"/>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yout">
  <p:cSld name="1_layout">
    <p:spTree>
      <p:nvGrpSpPr>
        <p:cNvPr id="69" name="Shape 69"/>
        <p:cNvGrpSpPr/>
        <p:nvPr/>
      </p:nvGrpSpPr>
      <p:grpSpPr>
        <a:xfrm>
          <a:off x="0" y="0"/>
          <a:ext cx="0" cy="0"/>
          <a:chOff x="0" y="0"/>
          <a:chExt cx="0" cy="0"/>
        </a:xfrm>
      </p:grpSpPr>
      <p:sp>
        <p:nvSpPr>
          <p:cNvPr id="70" name="Google Shape;70;gfbf09f82e8_0_446"/>
          <p:cNvSpPr/>
          <p:nvPr>
            <p:ph idx="2" type="pic"/>
          </p:nvPr>
        </p:nvSpPr>
        <p:spPr>
          <a:xfrm>
            <a:off x="731837" y="476249"/>
            <a:ext cx="5364000" cy="5905500"/>
          </a:xfrm>
          <a:prstGeom prst="rect">
            <a:avLst/>
          </a:prstGeom>
          <a:noFill/>
          <a:ln>
            <a:noFill/>
          </a:ln>
          <a:effectLst>
            <a:outerShdw blurRad="127000" rotWithShape="0" algn="tr" dir="8100000" dist="38100">
              <a:schemeClr val="accent1">
                <a:alpha val="8627"/>
              </a:schemeClr>
            </a:outerShdw>
          </a:effectLst>
        </p:spPr>
      </p:sp>
      <p:sp>
        <p:nvSpPr>
          <p:cNvPr id="71" name="Google Shape;71;gfbf09f82e8_0_446"/>
          <p:cNvSpPr/>
          <p:nvPr/>
        </p:nvSpPr>
        <p:spPr>
          <a:xfrm>
            <a:off x="11149872" y="6272253"/>
            <a:ext cx="290700" cy="290700"/>
          </a:xfrm>
          <a:prstGeom prst="ellipse">
            <a:avLst/>
          </a:prstGeom>
          <a:solidFill>
            <a:srgbClr val="BFBFB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72" name="Google Shape;72;gfbf09f82e8_0_446"/>
          <p:cNvSpPr txBox="1"/>
          <p:nvPr/>
        </p:nvSpPr>
        <p:spPr>
          <a:xfrm>
            <a:off x="11112613" y="6325285"/>
            <a:ext cx="365100" cy="1848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sp>
        <p:nvSpPr>
          <p:cNvPr id="78" name="Google Shape;78;g2ae26e0f0f8_0_23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9" name="Google Shape;79;g2ae26e0f0f8_0_23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80" name="Google Shape;80;g2ae26e0f0f8_0_2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g2ae26e0f0f8_0_235"/>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3" name="Google Shape;83;g2ae26e0f0f8_0_2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fbf09f82e8_0_39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gfbf09f82e8_0_39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 name="Shape 84"/>
        <p:cNvGrpSpPr/>
        <p:nvPr/>
      </p:nvGrpSpPr>
      <p:grpSpPr>
        <a:xfrm>
          <a:off x="0" y="0"/>
          <a:ext cx="0" cy="0"/>
          <a:chOff x="0" y="0"/>
          <a:chExt cx="0" cy="0"/>
        </a:xfrm>
      </p:grpSpPr>
      <p:sp>
        <p:nvSpPr>
          <p:cNvPr id="85" name="Google Shape;85;g2ae26e0f0f8_0_23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86" name="Google Shape;86;g2ae26e0f0f8_0_231"/>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87" name="Google Shape;87;g2ae26e0f0f8_0_2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g2ae26e0f0f8_0_24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0" name="Google Shape;90;g2ae26e0f0f8_0_242"/>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91" name="Google Shape;91;g2ae26e0f0f8_0_242"/>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92" name="Google Shape;92;g2ae26e0f0f8_0_2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g2ae26e0f0f8_0_24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5" name="Google Shape;95;g2ae26e0f0f8_0_24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g2ae26e0f0f8_0_250"/>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98" name="Google Shape;98;g2ae26e0f0f8_0_250"/>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99" name="Google Shape;99;g2ae26e0f0f8_0_25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g2ae26e0f0f8_0_254"/>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02" name="Google Shape;102;g2ae26e0f0f8_0_25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g2ae26e0f0f8_0_25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2ae26e0f0f8_0_257"/>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06" name="Google Shape;106;g2ae26e0f0f8_0_257"/>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7" name="Google Shape;107;g2ae26e0f0f8_0_257"/>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08" name="Google Shape;108;g2ae26e0f0f8_0_25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g2ae26e0f0f8_0_263"/>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111" name="Google Shape;111;g2ae26e0f0f8_0_26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g2ae26e0f0f8_0_266"/>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14" name="Google Shape;114;g2ae26e0f0f8_0_266"/>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115" name="Google Shape;115;g2ae26e0f0f8_0_26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g2ae26e0f0f8_0_27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fbf09f82e8_0_39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2" name="Google Shape;22;gfbf09f82e8_0_39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Font typeface="Raleway"/>
              <a:buChar char="●"/>
              <a:defRPr>
                <a:latin typeface="Raleway"/>
                <a:ea typeface="Raleway"/>
                <a:cs typeface="Raleway"/>
                <a:sym typeface="Raleway"/>
              </a:defRPr>
            </a:lvl1pPr>
            <a:lvl2pPr indent="-349250" lvl="1" marL="914400" algn="l">
              <a:lnSpc>
                <a:spcPct val="115000"/>
              </a:lnSpc>
              <a:spcBef>
                <a:spcPts val="2100"/>
              </a:spcBef>
              <a:spcAft>
                <a:spcPts val="0"/>
              </a:spcAft>
              <a:buSzPts val="1900"/>
              <a:buFont typeface="Raleway"/>
              <a:buChar char="○"/>
              <a:defRPr>
                <a:latin typeface="Raleway"/>
                <a:ea typeface="Raleway"/>
                <a:cs typeface="Raleway"/>
                <a:sym typeface="Raleway"/>
              </a:defRPr>
            </a:lvl2pPr>
            <a:lvl3pPr indent="-349250" lvl="2" marL="1371600" algn="l">
              <a:lnSpc>
                <a:spcPct val="115000"/>
              </a:lnSpc>
              <a:spcBef>
                <a:spcPts val="2100"/>
              </a:spcBef>
              <a:spcAft>
                <a:spcPts val="0"/>
              </a:spcAft>
              <a:buSzPts val="1900"/>
              <a:buFont typeface="Raleway"/>
              <a:buChar char="■"/>
              <a:defRPr>
                <a:latin typeface="Raleway"/>
                <a:ea typeface="Raleway"/>
                <a:cs typeface="Raleway"/>
                <a:sym typeface="Raleway"/>
              </a:defRPr>
            </a:lvl3pPr>
            <a:lvl4pPr indent="-349250" lvl="3" marL="1828800" algn="l">
              <a:lnSpc>
                <a:spcPct val="115000"/>
              </a:lnSpc>
              <a:spcBef>
                <a:spcPts val="2100"/>
              </a:spcBef>
              <a:spcAft>
                <a:spcPts val="0"/>
              </a:spcAft>
              <a:buSzPts val="1900"/>
              <a:buFont typeface="Raleway"/>
              <a:buChar char="●"/>
              <a:defRPr>
                <a:latin typeface="Raleway"/>
                <a:ea typeface="Raleway"/>
                <a:cs typeface="Raleway"/>
                <a:sym typeface="Raleway"/>
              </a:defRPr>
            </a:lvl4pPr>
            <a:lvl5pPr indent="-349250" lvl="4" marL="2286000" algn="l">
              <a:lnSpc>
                <a:spcPct val="115000"/>
              </a:lnSpc>
              <a:spcBef>
                <a:spcPts val="2100"/>
              </a:spcBef>
              <a:spcAft>
                <a:spcPts val="0"/>
              </a:spcAft>
              <a:buSzPts val="1900"/>
              <a:buFont typeface="Raleway"/>
              <a:buChar char="○"/>
              <a:defRPr>
                <a:latin typeface="Raleway"/>
                <a:ea typeface="Raleway"/>
                <a:cs typeface="Raleway"/>
                <a:sym typeface="Raleway"/>
              </a:defRPr>
            </a:lvl5pPr>
            <a:lvl6pPr indent="-349250" lvl="5" marL="2743200" algn="l">
              <a:lnSpc>
                <a:spcPct val="115000"/>
              </a:lnSpc>
              <a:spcBef>
                <a:spcPts val="2100"/>
              </a:spcBef>
              <a:spcAft>
                <a:spcPts val="0"/>
              </a:spcAft>
              <a:buSzPts val="1900"/>
              <a:buFont typeface="Raleway"/>
              <a:buChar char="■"/>
              <a:defRPr>
                <a:latin typeface="Raleway"/>
                <a:ea typeface="Raleway"/>
                <a:cs typeface="Raleway"/>
                <a:sym typeface="Raleway"/>
              </a:defRPr>
            </a:lvl6pPr>
            <a:lvl7pPr indent="-349250" lvl="6" marL="3200400" algn="l">
              <a:lnSpc>
                <a:spcPct val="115000"/>
              </a:lnSpc>
              <a:spcBef>
                <a:spcPts val="2100"/>
              </a:spcBef>
              <a:spcAft>
                <a:spcPts val="0"/>
              </a:spcAft>
              <a:buSzPts val="1900"/>
              <a:buFont typeface="Raleway"/>
              <a:buChar char="●"/>
              <a:defRPr>
                <a:latin typeface="Raleway"/>
                <a:ea typeface="Raleway"/>
                <a:cs typeface="Raleway"/>
                <a:sym typeface="Raleway"/>
              </a:defRPr>
            </a:lvl7pPr>
            <a:lvl8pPr indent="-349250" lvl="7" marL="3657600" algn="l">
              <a:lnSpc>
                <a:spcPct val="115000"/>
              </a:lnSpc>
              <a:spcBef>
                <a:spcPts val="2100"/>
              </a:spcBef>
              <a:spcAft>
                <a:spcPts val="0"/>
              </a:spcAft>
              <a:buSzPts val="1900"/>
              <a:buFont typeface="Raleway"/>
              <a:buChar char="○"/>
              <a:defRPr>
                <a:latin typeface="Raleway"/>
                <a:ea typeface="Raleway"/>
                <a:cs typeface="Raleway"/>
                <a:sym typeface="Raleway"/>
              </a:defRPr>
            </a:lvl8pPr>
            <a:lvl9pPr indent="-349250" lvl="8" marL="4114800" algn="l">
              <a:lnSpc>
                <a:spcPct val="115000"/>
              </a:lnSpc>
              <a:spcBef>
                <a:spcPts val="2100"/>
              </a:spcBef>
              <a:spcAft>
                <a:spcPts val="2100"/>
              </a:spcAft>
              <a:buSzPts val="1900"/>
              <a:buFont typeface="Raleway"/>
              <a:buChar char="■"/>
              <a:defRPr>
                <a:latin typeface="Raleway"/>
                <a:ea typeface="Raleway"/>
                <a:cs typeface="Raleway"/>
                <a:sym typeface="Raleway"/>
              </a:defRPr>
            </a:lvl9pPr>
          </a:lstStyle>
          <a:p/>
        </p:txBody>
      </p:sp>
      <p:sp>
        <p:nvSpPr>
          <p:cNvPr id="23" name="Google Shape;23;gfbf09f82e8_0_39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fbf09f82e8_0_40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6" name="Google Shape;26;gfbf09f82e8_0_401"/>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7" name="Google Shape;27;gfbf09f82e8_0_401"/>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8" name="Google Shape;28;gfbf09f82e8_0_40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fbf09f82e8_0_40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1" name="Google Shape;31;gfbf09f82e8_0_40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fbf09f82e8_0_40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4" name="Google Shape;34;gfbf09f82e8_0_40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5" name="Google Shape;35;gfbf09f82e8_0_40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fbf09f82e8_0_413"/>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38" name="Google Shape;38;gfbf09f82e8_0_4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fbf09f82e8_0_41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gfbf09f82e8_0_416"/>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2" name="Google Shape;42;gfbf09f82e8_0_416"/>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fbf09f82e8_0_416"/>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44" name="Google Shape;44;gfbf09f82e8_0_4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fbf09f82e8_0_42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47" name="Google Shape;47;gfbf09f82e8_0_4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1.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E184F"/>
        </a:solidFill>
      </p:bgPr>
    </p:bg>
    <p:spTree>
      <p:nvGrpSpPr>
        <p:cNvPr id="9" name="Shape 9"/>
        <p:cNvGrpSpPr/>
        <p:nvPr/>
      </p:nvGrpSpPr>
      <p:grpSpPr>
        <a:xfrm>
          <a:off x="0" y="0"/>
          <a:ext cx="0" cy="0"/>
          <a:chOff x="0" y="0"/>
          <a:chExt cx="0" cy="0"/>
        </a:xfrm>
      </p:grpSpPr>
      <p:sp>
        <p:nvSpPr>
          <p:cNvPr id="10" name="Google Shape;10;gfbf09f82e8_0_38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fbf09f82e8_0_38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fbf09f82e8_0_38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 name="Shape 73"/>
        <p:cNvGrpSpPr/>
        <p:nvPr/>
      </p:nvGrpSpPr>
      <p:grpSpPr>
        <a:xfrm>
          <a:off x="0" y="0"/>
          <a:ext cx="0" cy="0"/>
          <a:chOff x="0" y="0"/>
          <a:chExt cx="0" cy="0"/>
        </a:xfrm>
      </p:grpSpPr>
      <p:sp>
        <p:nvSpPr>
          <p:cNvPr id="74" name="Google Shape;74;g2ae26e0f0f8_0_22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5" name="Google Shape;75;g2ae26e0f0f8_0_22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76" name="Google Shape;76;g2ae26e0f0f8_0_2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g2ae26e0f0f8_0_218"/>
          <p:cNvPicPr preferRelativeResize="0"/>
          <p:nvPr/>
        </p:nvPicPr>
        <p:blipFill rotWithShape="1">
          <a:blip r:embed="rId3">
            <a:alphaModFix/>
          </a:blip>
          <a:srcRect b="0" l="0" r="0" t="0"/>
          <a:stretch/>
        </p:blipFill>
        <p:spPr>
          <a:xfrm>
            <a:off x="5945900" y="0"/>
            <a:ext cx="6246133" cy="6857999"/>
          </a:xfrm>
          <a:prstGeom prst="rect">
            <a:avLst/>
          </a:prstGeom>
          <a:noFill/>
          <a:ln>
            <a:noFill/>
          </a:ln>
        </p:spPr>
      </p:pic>
      <p:cxnSp>
        <p:nvCxnSpPr>
          <p:cNvPr id="123" name="Google Shape;123;g2ae26e0f0f8_0_218"/>
          <p:cNvCxnSpPr/>
          <p:nvPr/>
        </p:nvCxnSpPr>
        <p:spPr>
          <a:xfrm>
            <a:off x="779833" y="2011212"/>
            <a:ext cx="4077300" cy="14400"/>
          </a:xfrm>
          <a:prstGeom prst="straightConnector1">
            <a:avLst/>
          </a:prstGeom>
          <a:noFill/>
          <a:ln cap="flat" cmpd="sng" w="9525">
            <a:solidFill>
              <a:srgbClr val="000000"/>
            </a:solidFill>
            <a:prstDash val="solid"/>
            <a:round/>
            <a:headEnd len="sm" w="sm" type="none"/>
            <a:tailEnd len="sm" w="sm" type="none"/>
          </a:ln>
        </p:spPr>
      </p:cxnSp>
      <p:sp>
        <p:nvSpPr>
          <p:cNvPr id="124" name="Google Shape;124;g2ae26e0f0f8_0_218"/>
          <p:cNvSpPr txBox="1"/>
          <p:nvPr/>
        </p:nvSpPr>
        <p:spPr>
          <a:xfrm>
            <a:off x="779833" y="1219198"/>
            <a:ext cx="3471900" cy="55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US" sz="3200" u="none" cap="none" strike="noStrike">
                <a:solidFill>
                  <a:schemeClr val="dk2"/>
                </a:solidFill>
                <a:latin typeface="Zilla Slab Medium"/>
                <a:ea typeface="Zilla Slab Medium"/>
                <a:cs typeface="Zilla Slab Medium"/>
                <a:sym typeface="Zilla Slab Medium"/>
              </a:rPr>
              <a:t>Introduction to AI</a:t>
            </a:r>
            <a:endParaRPr b="0" i="0" sz="3200" u="none" cap="none" strike="noStrike">
              <a:solidFill>
                <a:schemeClr val="dk2"/>
              </a:solidFill>
              <a:latin typeface="Zilla Slab Medium"/>
              <a:ea typeface="Zilla Slab Medium"/>
              <a:cs typeface="Zilla Slab Medium"/>
              <a:sym typeface="Zilla Slab Medium"/>
            </a:endParaRPr>
          </a:p>
        </p:txBody>
      </p:sp>
      <p:sp>
        <p:nvSpPr>
          <p:cNvPr id="125" name="Google Shape;125;g2ae26e0f0f8_0_218"/>
          <p:cNvSpPr/>
          <p:nvPr/>
        </p:nvSpPr>
        <p:spPr>
          <a:xfrm rot="5400000">
            <a:off x="788679" y="2002350"/>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 name="Google Shape;126;g2ae26e0f0f8_0_218"/>
          <p:cNvSpPr txBox="1"/>
          <p:nvPr/>
        </p:nvSpPr>
        <p:spPr>
          <a:xfrm>
            <a:off x="678233" y="2241167"/>
            <a:ext cx="4022700" cy="55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highlight>
                  <a:srgbClr val="FFFFFF"/>
                </a:highlight>
                <a:latin typeface="Zilla Slab SemiBold"/>
                <a:ea typeface="Zilla Slab SemiBold"/>
                <a:cs typeface="Zilla Slab SemiBold"/>
                <a:sym typeface="Zilla Slab SemiBold"/>
              </a:rPr>
              <a:t>What is Artificial Intelligence</a:t>
            </a:r>
            <a:r>
              <a:rPr b="0" i="0" lang="en-US" sz="2800" u="none" cap="none" strike="noStrike">
                <a:solidFill>
                  <a:schemeClr val="dk1"/>
                </a:solidFill>
                <a:highlight>
                  <a:srgbClr val="FFFFFF"/>
                </a:highlight>
                <a:latin typeface="Zilla Slab SemiBold"/>
                <a:ea typeface="Zilla Slab SemiBold"/>
                <a:cs typeface="Zilla Slab SemiBold"/>
                <a:sym typeface="Zilla Slab SemiBold"/>
              </a:rPr>
              <a:t>?</a:t>
            </a:r>
            <a:endParaRPr b="0" i="0" sz="2800" u="none" cap="none" strike="noStrike">
              <a:solidFill>
                <a:schemeClr val="dk1"/>
              </a:solidFill>
              <a:highlight>
                <a:srgbClr val="FFFFFF"/>
              </a:highlight>
              <a:latin typeface="Zilla Slab SemiBold"/>
              <a:ea typeface="Zilla Slab SemiBold"/>
              <a:cs typeface="Zilla Slab SemiBold"/>
              <a:sym typeface="Zilla Slab SemiBold"/>
            </a:endParaRPr>
          </a:p>
        </p:txBody>
      </p:sp>
      <p:sp>
        <p:nvSpPr>
          <p:cNvPr id="127" name="Google Shape;127;g2ae26e0f0f8_0_218"/>
          <p:cNvSpPr txBox="1"/>
          <p:nvPr/>
        </p:nvSpPr>
        <p:spPr>
          <a:xfrm>
            <a:off x="886633" y="3517900"/>
            <a:ext cx="3471900" cy="6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US" sz="2300" u="none" cap="none" strike="noStrike">
                <a:solidFill>
                  <a:srgbClr val="000000"/>
                </a:solidFill>
                <a:latin typeface="Zilla Slab Medium"/>
                <a:ea typeface="Zilla Slab Medium"/>
                <a:cs typeface="Zilla Slab Medium"/>
                <a:sym typeface="Zilla Slab Medium"/>
              </a:rPr>
              <a:t>I</a:t>
            </a:r>
            <a:r>
              <a:rPr b="0" i="0" lang="en-US" sz="2300" u="none" cap="none" strike="noStrike">
                <a:solidFill>
                  <a:schemeClr val="dk2"/>
                </a:solidFill>
                <a:latin typeface="Zilla Slab Medium"/>
                <a:ea typeface="Zilla Slab Medium"/>
                <a:cs typeface="Zilla Slab Medium"/>
                <a:sym typeface="Zilla Slab Medium"/>
              </a:rPr>
              <a:t>t is the field of study in Computer Science that develops and studies intelligent machines.</a:t>
            </a:r>
            <a:endParaRPr b="0" i="0" sz="2300" u="none" cap="none" strike="noStrike">
              <a:solidFill>
                <a:schemeClr val="dk2"/>
              </a:solidFill>
              <a:latin typeface="Zilla Slab Medium"/>
              <a:ea typeface="Zilla Slab Medium"/>
              <a:cs typeface="Zilla Slab Medium"/>
              <a:sym typeface="Zilla Slab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ae26e0f0f8_0_685"/>
          <p:cNvSpPr txBox="1"/>
          <p:nvPr/>
        </p:nvSpPr>
        <p:spPr>
          <a:xfrm>
            <a:off x="537900" y="329067"/>
            <a:ext cx="7803900" cy="57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Zilla Slab Medium"/>
                <a:ea typeface="Zilla Slab Medium"/>
                <a:cs typeface="Zilla Slab Medium"/>
                <a:sym typeface="Zilla Slab Medium"/>
              </a:rPr>
              <a:t>What is Semi-supervised Learning (SSL)?</a:t>
            </a:r>
            <a:endParaRPr b="0" i="0" sz="3200" u="none" cap="none" strike="noStrike">
              <a:solidFill>
                <a:srgbClr val="000000"/>
              </a:solidFill>
              <a:latin typeface="Zilla Slab Medium"/>
              <a:ea typeface="Zilla Slab Medium"/>
              <a:cs typeface="Zilla Slab Medium"/>
              <a:sym typeface="Zilla Slab Medium"/>
            </a:endParaRPr>
          </a:p>
        </p:txBody>
      </p:sp>
      <p:pic>
        <p:nvPicPr>
          <p:cNvPr id="192" name="Google Shape;192;g2ae26e0f0f8_0_685"/>
          <p:cNvPicPr preferRelativeResize="0"/>
          <p:nvPr/>
        </p:nvPicPr>
        <p:blipFill rotWithShape="1">
          <a:blip r:embed="rId3">
            <a:alphaModFix/>
          </a:blip>
          <a:srcRect b="0" l="0" r="0" t="0"/>
          <a:stretch/>
        </p:blipFill>
        <p:spPr>
          <a:xfrm>
            <a:off x="537890" y="1378567"/>
            <a:ext cx="1972043" cy="3379666"/>
          </a:xfrm>
          <a:prstGeom prst="rect">
            <a:avLst/>
          </a:prstGeom>
          <a:noFill/>
          <a:ln>
            <a:noFill/>
          </a:ln>
        </p:spPr>
      </p:pic>
      <p:sp>
        <p:nvSpPr>
          <p:cNvPr id="193" name="Google Shape;193;g2ae26e0f0f8_0_685"/>
          <p:cNvSpPr txBox="1"/>
          <p:nvPr/>
        </p:nvSpPr>
        <p:spPr>
          <a:xfrm>
            <a:off x="3125900" y="1685107"/>
            <a:ext cx="8634300" cy="2362800"/>
          </a:xfrm>
          <a:prstGeom prst="rect">
            <a:avLst/>
          </a:prstGeom>
          <a:noFill/>
          <a:ln>
            <a:noFill/>
          </a:ln>
        </p:spPr>
        <p:txBody>
          <a:bodyPr anchorCtr="0" anchor="t" bIns="121900" lIns="121900" spcFirstLastPara="1" rIns="121900" wrap="square" tIns="121900">
            <a:spAutoFit/>
          </a:bodyPr>
          <a:lstStyle/>
          <a:p>
            <a:pPr indent="-463550" lvl="0" marL="609600" marR="0" rtl="0" algn="l">
              <a:lnSpc>
                <a:spcPct val="150000"/>
              </a:lnSpc>
              <a:spcBef>
                <a:spcPts val="0"/>
              </a:spcBef>
              <a:spcAft>
                <a:spcPts val="0"/>
              </a:spcAft>
              <a:buClr>
                <a:srgbClr val="000000"/>
              </a:buClr>
              <a:buSzPts val="2500"/>
              <a:buFont typeface="Nunito Sans"/>
              <a:buChar char="●"/>
            </a:pPr>
            <a:r>
              <a:rPr b="1" i="0" lang="en-US" sz="2500" u="none" cap="none" strike="noStrike">
                <a:solidFill>
                  <a:srgbClr val="000000"/>
                </a:solidFill>
                <a:latin typeface="Nunito Sans"/>
                <a:ea typeface="Nunito Sans"/>
                <a:cs typeface="Nunito Sans"/>
                <a:sym typeface="Nunito Sans"/>
              </a:rPr>
              <a:t>Semi-supervised Learning (SSL) </a:t>
            </a:r>
            <a:r>
              <a:rPr b="0" i="0" lang="en-US" sz="2500" u="none" cap="none" strike="noStrike">
                <a:solidFill>
                  <a:srgbClr val="000000"/>
                </a:solidFill>
                <a:latin typeface="Nunito Sans"/>
                <a:ea typeface="Nunito Sans"/>
                <a:cs typeface="Nunito Sans"/>
                <a:sym typeface="Nunito Sans"/>
              </a:rPr>
              <a:t>is a Machine Learning technique that </a:t>
            </a:r>
            <a:r>
              <a:rPr b="1" i="0" lang="en-US" sz="2500" u="none" cap="none" strike="noStrike">
                <a:solidFill>
                  <a:srgbClr val="000000"/>
                </a:solidFill>
                <a:latin typeface="Nunito Sans"/>
                <a:ea typeface="Nunito Sans"/>
                <a:cs typeface="Nunito Sans"/>
                <a:sym typeface="Nunito Sans"/>
              </a:rPr>
              <a:t>uses a small portion of labeled data and lots of unlabeled data to train a predictive model.</a:t>
            </a:r>
            <a:endParaRPr b="1" i="0" sz="1500" u="none" cap="none" strike="noStrike">
              <a:solidFill>
                <a:srgbClr val="000000"/>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ae26e0f0f8_0_737"/>
          <p:cNvSpPr txBox="1"/>
          <p:nvPr/>
        </p:nvSpPr>
        <p:spPr>
          <a:xfrm>
            <a:off x="537900" y="329067"/>
            <a:ext cx="7803900" cy="57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Zilla Slab Medium"/>
                <a:ea typeface="Zilla Slab Medium"/>
                <a:cs typeface="Zilla Slab Medium"/>
                <a:sym typeface="Zilla Slab Medium"/>
              </a:rPr>
              <a:t>What is Reinforced Learning?</a:t>
            </a:r>
            <a:endParaRPr b="0" i="0" sz="3200" u="none" cap="none" strike="noStrike">
              <a:solidFill>
                <a:srgbClr val="000000"/>
              </a:solidFill>
              <a:latin typeface="Zilla Slab Medium"/>
              <a:ea typeface="Zilla Slab Medium"/>
              <a:cs typeface="Zilla Slab Medium"/>
              <a:sym typeface="Zilla Slab Medium"/>
            </a:endParaRPr>
          </a:p>
        </p:txBody>
      </p:sp>
      <p:pic>
        <p:nvPicPr>
          <p:cNvPr id="199" name="Google Shape;199;g2ae26e0f0f8_0_737"/>
          <p:cNvPicPr preferRelativeResize="0"/>
          <p:nvPr/>
        </p:nvPicPr>
        <p:blipFill rotWithShape="1">
          <a:blip r:embed="rId3">
            <a:alphaModFix/>
          </a:blip>
          <a:srcRect b="0" l="0" r="0" t="0"/>
          <a:stretch/>
        </p:blipFill>
        <p:spPr>
          <a:xfrm>
            <a:off x="537890" y="1378567"/>
            <a:ext cx="1972043" cy="3379666"/>
          </a:xfrm>
          <a:prstGeom prst="rect">
            <a:avLst/>
          </a:prstGeom>
          <a:noFill/>
          <a:ln>
            <a:noFill/>
          </a:ln>
        </p:spPr>
      </p:pic>
      <p:sp>
        <p:nvSpPr>
          <p:cNvPr id="200" name="Google Shape;200;g2ae26e0f0f8_0_737"/>
          <p:cNvSpPr txBox="1"/>
          <p:nvPr/>
        </p:nvSpPr>
        <p:spPr>
          <a:xfrm>
            <a:off x="3125900" y="1685107"/>
            <a:ext cx="8634300" cy="4094400"/>
          </a:xfrm>
          <a:prstGeom prst="rect">
            <a:avLst/>
          </a:prstGeom>
          <a:noFill/>
          <a:ln>
            <a:noFill/>
          </a:ln>
        </p:spPr>
        <p:txBody>
          <a:bodyPr anchorCtr="0" anchor="t" bIns="121900" lIns="121900" spcFirstLastPara="1" rIns="121900" wrap="square" tIns="121900">
            <a:spAutoFit/>
          </a:bodyPr>
          <a:lstStyle/>
          <a:p>
            <a:pPr indent="-463550" lvl="0" marL="609600" marR="0" rtl="0" algn="l">
              <a:lnSpc>
                <a:spcPct val="150000"/>
              </a:lnSpc>
              <a:spcBef>
                <a:spcPts val="0"/>
              </a:spcBef>
              <a:spcAft>
                <a:spcPts val="0"/>
              </a:spcAft>
              <a:buClr>
                <a:srgbClr val="000000"/>
              </a:buClr>
              <a:buSzPts val="2500"/>
              <a:buFont typeface="Nunito Sans"/>
              <a:buChar char="●"/>
            </a:pPr>
            <a:r>
              <a:rPr b="1" i="0" lang="en-US" sz="2500" u="none" cap="none" strike="noStrike">
                <a:solidFill>
                  <a:srgbClr val="000000"/>
                </a:solidFill>
                <a:latin typeface="Nunito Sans"/>
                <a:ea typeface="Nunito Sans"/>
                <a:cs typeface="Nunito Sans"/>
                <a:sym typeface="Nunito Sans"/>
              </a:rPr>
              <a:t>Reinforced Learning </a:t>
            </a:r>
            <a:r>
              <a:rPr b="0" i="0" lang="en-US" sz="2500" u="none" cap="none" strike="noStrike">
                <a:solidFill>
                  <a:srgbClr val="000000"/>
                </a:solidFill>
                <a:latin typeface="Nunito Sans"/>
                <a:ea typeface="Nunito Sans"/>
                <a:cs typeface="Nunito Sans"/>
                <a:sym typeface="Nunito Sans"/>
              </a:rPr>
              <a:t>is a Machine Learning paradigm that is similar to supervised learning, </a:t>
            </a:r>
            <a:r>
              <a:rPr b="1" i="0" lang="en-US" sz="2500" u="none" cap="none" strike="noStrike">
                <a:solidFill>
                  <a:srgbClr val="000000"/>
                </a:solidFill>
                <a:latin typeface="Nunito Sans"/>
                <a:ea typeface="Nunito Sans"/>
                <a:cs typeface="Nunito Sans"/>
                <a:sym typeface="Nunito Sans"/>
              </a:rPr>
              <a:t>but the algorithm isn’t trained using sample data.</a:t>
            </a:r>
            <a:endParaRPr b="1" i="0" sz="2500" u="none" cap="none" strike="noStrike">
              <a:solidFill>
                <a:srgbClr val="000000"/>
              </a:solidFill>
              <a:latin typeface="Nunito Sans"/>
              <a:ea typeface="Nunito Sans"/>
              <a:cs typeface="Nunito Sans"/>
              <a:sym typeface="Nunito Sans"/>
            </a:endParaRPr>
          </a:p>
          <a:p>
            <a:pPr indent="-463550" lvl="0" marL="609600" marR="0" rtl="0" algn="l">
              <a:lnSpc>
                <a:spcPct val="150000"/>
              </a:lnSpc>
              <a:spcBef>
                <a:spcPts val="0"/>
              </a:spcBef>
              <a:spcAft>
                <a:spcPts val="0"/>
              </a:spcAft>
              <a:buClr>
                <a:srgbClr val="000000"/>
              </a:buClr>
              <a:buSzPts val="2500"/>
              <a:buFont typeface="Nunito Sans"/>
              <a:buChar char="●"/>
            </a:pPr>
            <a:r>
              <a:rPr b="0" i="0" lang="en-US" sz="2500" u="none" cap="none" strike="noStrike">
                <a:solidFill>
                  <a:srgbClr val="000000"/>
                </a:solidFill>
                <a:latin typeface="Nunito Sans"/>
                <a:ea typeface="Nunito Sans"/>
                <a:cs typeface="Nunito Sans"/>
                <a:sym typeface="Nunito Sans"/>
              </a:rPr>
              <a:t>This model learns as it goes </a:t>
            </a:r>
            <a:r>
              <a:rPr b="1" i="0" lang="en-US" sz="2500" u="none" cap="none" strike="noStrike">
                <a:solidFill>
                  <a:srgbClr val="000000"/>
                </a:solidFill>
                <a:latin typeface="Nunito Sans"/>
                <a:ea typeface="Nunito Sans"/>
                <a:cs typeface="Nunito Sans"/>
                <a:sym typeface="Nunito Sans"/>
              </a:rPr>
              <a:t>by using trial and error. </a:t>
            </a:r>
            <a:r>
              <a:rPr b="0" i="0" lang="en-US" sz="2500" u="none" cap="none" strike="noStrike">
                <a:solidFill>
                  <a:srgbClr val="000000"/>
                </a:solidFill>
                <a:latin typeface="Nunito Sans"/>
                <a:ea typeface="Nunito Sans"/>
                <a:cs typeface="Nunito Sans"/>
                <a:sym typeface="Nunito Sans"/>
              </a:rPr>
              <a:t>A sequence of successful outcomes will be </a:t>
            </a:r>
            <a:r>
              <a:rPr b="1" i="0" lang="en-US" sz="2500" u="none" cap="none" strike="noStrike">
                <a:solidFill>
                  <a:srgbClr val="000000"/>
                </a:solidFill>
                <a:latin typeface="Nunito Sans"/>
                <a:ea typeface="Nunito Sans"/>
                <a:cs typeface="Nunito Sans"/>
                <a:sym typeface="Nunito Sans"/>
              </a:rPr>
              <a:t>reinforced to develop the best recommendation </a:t>
            </a:r>
            <a:r>
              <a:rPr b="0" i="0" lang="en-US" sz="2500" u="none" cap="none" strike="noStrike">
                <a:solidFill>
                  <a:srgbClr val="000000"/>
                </a:solidFill>
                <a:latin typeface="Nunito Sans"/>
                <a:ea typeface="Nunito Sans"/>
                <a:cs typeface="Nunito Sans"/>
                <a:sym typeface="Nunito Sans"/>
              </a:rPr>
              <a:t>or policy for a given problem.</a:t>
            </a:r>
            <a:endParaRPr b="0" i="0" sz="2500" u="none" cap="none" strike="noStrike">
              <a:solidFill>
                <a:srgbClr val="000000"/>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ae26e0f0f8_0_789"/>
          <p:cNvSpPr txBox="1"/>
          <p:nvPr/>
        </p:nvSpPr>
        <p:spPr>
          <a:xfrm>
            <a:off x="819633" y="850933"/>
            <a:ext cx="4077300" cy="55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2"/>
                </a:solidFill>
                <a:latin typeface="Zilla Slab Medium"/>
                <a:ea typeface="Zilla Slab Medium"/>
                <a:cs typeface="Zilla Slab Medium"/>
                <a:sym typeface="Zilla Slab Medium"/>
              </a:rPr>
              <a:t>What is the difference between an Algorithm and a Model?</a:t>
            </a:r>
            <a:endParaRPr b="0" i="0" sz="2500" u="none" cap="none" strike="noStrike">
              <a:solidFill>
                <a:schemeClr val="dk2"/>
              </a:solidFill>
              <a:latin typeface="Zilla Slab Medium"/>
              <a:ea typeface="Zilla Slab Medium"/>
              <a:cs typeface="Zilla Slab Medium"/>
              <a:sym typeface="Zilla Slab Medium"/>
            </a:endParaRPr>
          </a:p>
        </p:txBody>
      </p:sp>
      <p:pic>
        <p:nvPicPr>
          <p:cNvPr id="206" name="Google Shape;206;g2ae26e0f0f8_0_789"/>
          <p:cNvPicPr preferRelativeResize="0"/>
          <p:nvPr/>
        </p:nvPicPr>
        <p:blipFill rotWithShape="1">
          <a:blip r:embed="rId3">
            <a:alphaModFix/>
          </a:blip>
          <a:srcRect b="0" l="20368" r="20368" t="0"/>
          <a:stretch/>
        </p:blipFill>
        <p:spPr>
          <a:xfrm>
            <a:off x="6095984" y="0"/>
            <a:ext cx="6097782" cy="6858002"/>
          </a:xfrm>
          <a:prstGeom prst="rect">
            <a:avLst/>
          </a:prstGeom>
          <a:noFill/>
          <a:ln>
            <a:noFill/>
          </a:ln>
        </p:spPr>
      </p:pic>
      <p:cxnSp>
        <p:nvCxnSpPr>
          <p:cNvPr id="207" name="Google Shape;207;g2ae26e0f0f8_0_789"/>
          <p:cNvCxnSpPr/>
          <p:nvPr/>
        </p:nvCxnSpPr>
        <p:spPr>
          <a:xfrm>
            <a:off x="819633" y="2076178"/>
            <a:ext cx="4077300" cy="14400"/>
          </a:xfrm>
          <a:prstGeom prst="straightConnector1">
            <a:avLst/>
          </a:prstGeom>
          <a:noFill/>
          <a:ln cap="flat" cmpd="sng" w="9525">
            <a:solidFill>
              <a:srgbClr val="000000"/>
            </a:solidFill>
            <a:prstDash val="solid"/>
            <a:round/>
            <a:headEnd len="sm" w="sm" type="none"/>
            <a:tailEnd len="sm" w="sm" type="none"/>
          </a:ln>
        </p:spPr>
      </p:cxnSp>
      <p:sp>
        <p:nvSpPr>
          <p:cNvPr id="208" name="Google Shape;208;g2ae26e0f0f8_0_789"/>
          <p:cNvSpPr/>
          <p:nvPr/>
        </p:nvSpPr>
        <p:spPr>
          <a:xfrm rot="5400000">
            <a:off x="828479" y="2067317"/>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 name="Google Shape;209;g2ae26e0f0f8_0_789"/>
          <p:cNvSpPr txBox="1"/>
          <p:nvPr/>
        </p:nvSpPr>
        <p:spPr>
          <a:xfrm>
            <a:off x="846833" y="2298833"/>
            <a:ext cx="4022700" cy="2774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Machine Learning Algorithms are </a:t>
            </a: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procedures that run on datasets to recognise patterns and rules.</a:t>
            </a:r>
            <a:endParaRPr b="0" i="0" sz="2100" u="none" cap="none" strike="noStrike">
              <a:solidFill>
                <a:schemeClr val="dk2"/>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2"/>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Machine Learning Models are </a:t>
            </a: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the output of the algorithm. </a:t>
            </a: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Models act like a </a:t>
            </a: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program that can be run on data to make predictions.</a:t>
            </a:r>
            <a:endParaRPr b="0" i="0" sz="2100" u="none" cap="none" strike="noStrike">
              <a:solidFill>
                <a:schemeClr val="dk2"/>
              </a:solidFill>
              <a:highlight>
                <a:srgbClr val="FFFFFF"/>
              </a:highlight>
              <a:latin typeface="Zilla Slab SemiBold"/>
              <a:ea typeface="Zilla Slab SemiBold"/>
              <a:cs typeface="Zilla Slab SemiBold"/>
              <a:sym typeface="Zilla Slab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ae26e0f0f8_0_842"/>
          <p:cNvPicPr preferRelativeResize="0"/>
          <p:nvPr/>
        </p:nvPicPr>
        <p:blipFill rotWithShape="1">
          <a:blip r:embed="rId3">
            <a:alphaModFix/>
          </a:blip>
          <a:srcRect b="0" l="0" r="0" t="0"/>
          <a:stretch/>
        </p:blipFill>
        <p:spPr>
          <a:xfrm>
            <a:off x="2447533" y="1428667"/>
            <a:ext cx="7663921" cy="5193433"/>
          </a:xfrm>
          <a:prstGeom prst="rect">
            <a:avLst/>
          </a:prstGeom>
          <a:noFill/>
          <a:ln>
            <a:noFill/>
          </a:ln>
        </p:spPr>
      </p:pic>
      <p:sp>
        <p:nvSpPr>
          <p:cNvPr id="215" name="Google Shape;215;g2ae26e0f0f8_0_842"/>
          <p:cNvSpPr txBox="1"/>
          <p:nvPr/>
        </p:nvSpPr>
        <p:spPr>
          <a:xfrm>
            <a:off x="537900" y="329067"/>
            <a:ext cx="11483100" cy="57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000000"/>
                </a:solidFill>
                <a:latin typeface="Zilla Slab Medium"/>
                <a:ea typeface="Zilla Slab Medium"/>
                <a:cs typeface="Zilla Slab Medium"/>
                <a:sym typeface="Zilla Slab Medium"/>
              </a:rPr>
              <a:t>The Artificial Intelligence Landscape</a:t>
            </a:r>
            <a:endParaRPr b="0" i="0" sz="3500" u="none" cap="none" strike="noStrike">
              <a:solidFill>
                <a:srgbClr val="000000"/>
              </a:solidFill>
              <a:latin typeface="Zilla Slab Medium"/>
              <a:ea typeface="Zilla Slab Medium"/>
              <a:cs typeface="Zilla Slab Medium"/>
              <a:sym typeface="Zilla Slab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ae26e0f0f8_0_892"/>
          <p:cNvSpPr txBox="1"/>
          <p:nvPr/>
        </p:nvSpPr>
        <p:spPr>
          <a:xfrm>
            <a:off x="779833" y="1219200"/>
            <a:ext cx="4077300" cy="55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What is</a:t>
            </a:r>
            <a:endParaRPr b="0" i="0" sz="3200" u="none" cap="none" strike="noStrike">
              <a:solidFill>
                <a:schemeClr val="dk2"/>
              </a:solidFill>
              <a:latin typeface="Zilla Slab Medium"/>
              <a:ea typeface="Zilla Slab Medium"/>
              <a:cs typeface="Zilla Slab Medium"/>
              <a:sym typeface="Zilla Slab Medium"/>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Computer Vision?</a:t>
            </a:r>
            <a:endParaRPr b="0" i="0" sz="3200" u="none" cap="none" strike="noStrike">
              <a:solidFill>
                <a:schemeClr val="dk2"/>
              </a:solidFill>
              <a:latin typeface="Zilla Slab Medium"/>
              <a:ea typeface="Zilla Slab Medium"/>
              <a:cs typeface="Zilla Slab Medium"/>
              <a:sym typeface="Zilla Slab Medium"/>
            </a:endParaRPr>
          </a:p>
        </p:txBody>
      </p:sp>
      <p:pic>
        <p:nvPicPr>
          <p:cNvPr id="221" name="Google Shape;221;g2ae26e0f0f8_0_892"/>
          <p:cNvPicPr preferRelativeResize="0"/>
          <p:nvPr/>
        </p:nvPicPr>
        <p:blipFill rotWithShape="1">
          <a:blip r:embed="rId3">
            <a:alphaModFix/>
          </a:blip>
          <a:srcRect b="0" l="16657" r="16657" t="0"/>
          <a:stretch/>
        </p:blipFill>
        <p:spPr>
          <a:xfrm>
            <a:off x="6095984" y="0"/>
            <a:ext cx="6097782" cy="6857998"/>
          </a:xfrm>
          <a:prstGeom prst="rect">
            <a:avLst/>
          </a:prstGeom>
          <a:noFill/>
          <a:ln>
            <a:noFill/>
          </a:ln>
        </p:spPr>
      </p:pic>
      <p:cxnSp>
        <p:nvCxnSpPr>
          <p:cNvPr id="222" name="Google Shape;222;g2ae26e0f0f8_0_892"/>
          <p:cNvCxnSpPr/>
          <p:nvPr/>
        </p:nvCxnSpPr>
        <p:spPr>
          <a:xfrm>
            <a:off x="779833" y="2444445"/>
            <a:ext cx="4077300" cy="14400"/>
          </a:xfrm>
          <a:prstGeom prst="straightConnector1">
            <a:avLst/>
          </a:prstGeom>
          <a:noFill/>
          <a:ln cap="flat" cmpd="sng" w="9525">
            <a:solidFill>
              <a:srgbClr val="000000"/>
            </a:solidFill>
            <a:prstDash val="solid"/>
            <a:round/>
            <a:headEnd len="sm" w="sm" type="none"/>
            <a:tailEnd len="sm" w="sm" type="none"/>
          </a:ln>
        </p:spPr>
      </p:cxnSp>
      <p:sp>
        <p:nvSpPr>
          <p:cNvPr id="223" name="Google Shape;223;g2ae26e0f0f8_0_892"/>
          <p:cNvSpPr/>
          <p:nvPr/>
        </p:nvSpPr>
        <p:spPr>
          <a:xfrm rot="5400000">
            <a:off x="788679" y="2435583"/>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 name="Google Shape;224;g2ae26e0f0f8_0_892"/>
          <p:cNvSpPr txBox="1"/>
          <p:nvPr/>
        </p:nvSpPr>
        <p:spPr>
          <a:xfrm>
            <a:off x="807033" y="2667100"/>
            <a:ext cx="4022700" cy="3234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Computer Vision </a:t>
            </a: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is a field of Artificial Intelligence (AI) that enables computers and systems to derive meaningful information  from digital images, videos and other </a:t>
            </a: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visual inputs - and take actions or make recommendations based on that information.</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ae26e0f0f8_0_945"/>
          <p:cNvSpPr txBox="1"/>
          <p:nvPr/>
        </p:nvSpPr>
        <p:spPr>
          <a:xfrm>
            <a:off x="779833" y="1219200"/>
            <a:ext cx="4077300" cy="55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What is Robotics?</a:t>
            </a:r>
            <a:endParaRPr b="0" i="0" sz="3200" u="none" cap="none" strike="noStrike">
              <a:solidFill>
                <a:schemeClr val="dk2"/>
              </a:solidFill>
              <a:latin typeface="Zilla Slab Medium"/>
              <a:ea typeface="Zilla Slab Medium"/>
              <a:cs typeface="Zilla Slab Medium"/>
              <a:sym typeface="Zilla Slab Medium"/>
            </a:endParaRPr>
          </a:p>
        </p:txBody>
      </p:sp>
      <p:pic>
        <p:nvPicPr>
          <p:cNvPr id="230" name="Google Shape;230;g2ae26e0f0f8_0_945"/>
          <p:cNvPicPr preferRelativeResize="0"/>
          <p:nvPr/>
        </p:nvPicPr>
        <p:blipFill rotWithShape="1">
          <a:blip r:embed="rId3">
            <a:alphaModFix/>
          </a:blip>
          <a:srcRect b="0" l="20368" r="20368" t="0"/>
          <a:stretch/>
        </p:blipFill>
        <p:spPr>
          <a:xfrm>
            <a:off x="6095984" y="0"/>
            <a:ext cx="6097782" cy="6858002"/>
          </a:xfrm>
          <a:prstGeom prst="rect">
            <a:avLst/>
          </a:prstGeom>
          <a:noFill/>
          <a:ln>
            <a:noFill/>
          </a:ln>
        </p:spPr>
      </p:pic>
      <p:cxnSp>
        <p:nvCxnSpPr>
          <p:cNvPr id="231" name="Google Shape;231;g2ae26e0f0f8_0_945"/>
          <p:cNvCxnSpPr/>
          <p:nvPr/>
        </p:nvCxnSpPr>
        <p:spPr>
          <a:xfrm>
            <a:off x="779833" y="2006478"/>
            <a:ext cx="4077300" cy="14400"/>
          </a:xfrm>
          <a:prstGeom prst="straightConnector1">
            <a:avLst/>
          </a:prstGeom>
          <a:noFill/>
          <a:ln cap="flat" cmpd="sng" w="9525">
            <a:solidFill>
              <a:srgbClr val="000000"/>
            </a:solidFill>
            <a:prstDash val="solid"/>
            <a:round/>
            <a:headEnd len="sm" w="sm" type="none"/>
            <a:tailEnd len="sm" w="sm" type="none"/>
          </a:ln>
        </p:spPr>
      </p:cxnSp>
      <p:sp>
        <p:nvSpPr>
          <p:cNvPr id="232" name="Google Shape;232;g2ae26e0f0f8_0_945"/>
          <p:cNvSpPr/>
          <p:nvPr/>
        </p:nvSpPr>
        <p:spPr>
          <a:xfrm rot="5400000">
            <a:off x="788679" y="1997617"/>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 name="Google Shape;233;g2ae26e0f0f8_0_945"/>
          <p:cNvSpPr txBox="1"/>
          <p:nvPr/>
        </p:nvSpPr>
        <p:spPr>
          <a:xfrm>
            <a:off x="807033" y="2229133"/>
            <a:ext cx="4022700" cy="3234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Robotics </a:t>
            </a: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is an interdisciplinary branch of Electronics and Communication, Computer Science, and Engineering.</a:t>
            </a:r>
            <a:endParaRPr b="0" i="0" sz="2100" u="none" cap="none" strike="noStrike">
              <a:solidFill>
                <a:schemeClr val="dk2"/>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2"/>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highlight>
                  <a:srgbClr val="FFFFFF"/>
                </a:highlight>
                <a:latin typeface="Zilla Slab SemiBold"/>
                <a:ea typeface="Zilla Slab SemiBold"/>
                <a:cs typeface="Zilla Slab SemiBold"/>
                <a:sym typeface="Zilla Slab SemiBold"/>
              </a:rPr>
              <a:t>Robotics involves the </a:t>
            </a: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design, construction, operation, and use of robots. </a:t>
            </a: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The goal of robotics is to </a:t>
            </a:r>
            <a:r>
              <a:rPr b="0" i="0" lang="en-US" sz="2100" u="none" cap="none" strike="noStrike">
                <a:solidFill>
                  <a:srgbClr val="595959"/>
                </a:solidFill>
                <a:highlight>
                  <a:srgbClr val="FFFFFF"/>
                </a:highlight>
                <a:latin typeface="Zilla Slab SemiBold"/>
                <a:ea typeface="Zilla Slab SemiBold"/>
                <a:cs typeface="Zilla Slab SemiBold"/>
                <a:sym typeface="Zilla Slab SemiBold"/>
              </a:rPr>
              <a:t>design machines that can help and assist humans.</a:t>
            </a:r>
            <a:endParaRPr b="0" i="0" sz="2100" u="none" cap="none" strike="noStrike">
              <a:solidFill>
                <a:srgbClr val="595959"/>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ae26e0f0f8_0_998"/>
          <p:cNvSpPr txBox="1"/>
          <p:nvPr/>
        </p:nvSpPr>
        <p:spPr>
          <a:xfrm>
            <a:off x="779833" y="387300"/>
            <a:ext cx="4077300" cy="138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What is Natural Language Processing (NLP)?</a:t>
            </a:r>
            <a:endParaRPr b="0" i="0" sz="3200" u="none" cap="none" strike="noStrike">
              <a:solidFill>
                <a:schemeClr val="dk2"/>
              </a:solidFill>
              <a:latin typeface="Zilla Slab Medium"/>
              <a:ea typeface="Zilla Slab Medium"/>
              <a:cs typeface="Zilla Slab Medium"/>
              <a:sym typeface="Zilla Slab Medium"/>
            </a:endParaRPr>
          </a:p>
        </p:txBody>
      </p:sp>
      <p:pic>
        <p:nvPicPr>
          <p:cNvPr id="239" name="Google Shape;239;g2ae26e0f0f8_0_998"/>
          <p:cNvPicPr preferRelativeResize="0"/>
          <p:nvPr/>
        </p:nvPicPr>
        <p:blipFill rotWithShape="1">
          <a:blip r:embed="rId3">
            <a:alphaModFix/>
          </a:blip>
          <a:srcRect b="0" l="20368" r="20368" t="0"/>
          <a:stretch/>
        </p:blipFill>
        <p:spPr>
          <a:xfrm>
            <a:off x="6095984" y="0"/>
            <a:ext cx="6097782" cy="6858002"/>
          </a:xfrm>
          <a:prstGeom prst="rect">
            <a:avLst/>
          </a:prstGeom>
          <a:noFill/>
          <a:ln>
            <a:noFill/>
          </a:ln>
        </p:spPr>
      </p:pic>
      <p:cxnSp>
        <p:nvCxnSpPr>
          <p:cNvPr id="240" name="Google Shape;240;g2ae26e0f0f8_0_998"/>
          <p:cNvCxnSpPr/>
          <p:nvPr/>
        </p:nvCxnSpPr>
        <p:spPr>
          <a:xfrm>
            <a:off x="779833" y="2006478"/>
            <a:ext cx="4077300" cy="14400"/>
          </a:xfrm>
          <a:prstGeom prst="straightConnector1">
            <a:avLst/>
          </a:prstGeom>
          <a:noFill/>
          <a:ln cap="flat" cmpd="sng" w="9525">
            <a:solidFill>
              <a:srgbClr val="000000"/>
            </a:solidFill>
            <a:prstDash val="solid"/>
            <a:round/>
            <a:headEnd len="sm" w="sm" type="none"/>
            <a:tailEnd len="sm" w="sm" type="none"/>
          </a:ln>
        </p:spPr>
      </p:cxnSp>
      <p:sp>
        <p:nvSpPr>
          <p:cNvPr id="241" name="Google Shape;241;g2ae26e0f0f8_0_998"/>
          <p:cNvSpPr/>
          <p:nvPr/>
        </p:nvSpPr>
        <p:spPr>
          <a:xfrm rot="5400000">
            <a:off x="788679" y="1997617"/>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 name="Google Shape;242;g2ae26e0f0f8_0_998"/>
          <p:cNvSpPr txBox="1"/>
          <p:nvPr/>
        </p:nvSpPr>
        <p:spPr>
          <a:xfrm>
            <a:off x="807033" y="2169433"/>
            <a:ext cx="4022700" cy="3234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Natural Language Processing (NLP) </a:t>
            </a:r>
            <a:r>
              <a:rPr b="0" i="0" lang="en-US" sz="2000" u="none" cap="none" strike="noStrike">
                <a:solidFill>
                  <a:schemeClr val="dk2"/>
                </a:solidFill>
                <a:highlight>
                  <a:srgbClr val="FFFFFF"/>
                </a:highlight>
                <a:latin typeface="Zilla Slab SemiBold"/>
                <a:ea typeface="Zilla Slab SemiBold"/>
                <a:cs typeface="Zilla Slab SemiBold"/>
                <a:sym typeface="Zilla Slab SemiBold"/>
              </a:rPr>
              <a:t>is a subfield of Artificial Intelligence that deals with </a:t>
            </a: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the interaction between computers and humans in natural language.</a:t>
            </a:r>
            <a:endParaRPr b="0" i="0" sz="2000" u="none" cap="none" strike="noStrike">
              <a:solidFill>
                <a:schemeClr val="dk1"/>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It involves the use of computational techniques to </a:t>
            </a:r>
            <a:r>
              <a:rPr b="0" i="0" lang="en-US" sz="2000" u="none" cap="none" strike="noStrike">
                <a:solidFill>
                  <a:schemeClr val="dk2"/>
                </a:solidFill>
                <a:highlight>
                  <a:srgbClr val="FFFFFF"/>
                </a:highlight>
                <a:latin typeface="Zilla Slab SemiBold"/>
                <a:ea typeface="Zilla Slab SemiBold"/>
                <a:cs typeface="Zilla Slab SemiBold"/>
                <a:sym typeface="Zilla Slab SemiBold"/>
              </a:rPr>
              <a:t>process and analyze Natural Language Data, </a:t>
            </a: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such as text and speech, with the goal of understanding the meaning behind the language.</a:t>
            </a:r>
            <a:endParaRPr b="0" i="0" sz="2000" u="none" cap="none" strike="noStrike">
              <a:solidFill>
                <a:schemeClr val="dk1"/>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ae26e0f0f8_0_1051"/>
          <p:cNvSpPr txBox="1"/>
          <p:nvPr/>
        </p:nvSpPr>
        <p:spPr>
          <a:xfrm>
            <a:off x="779833" y="387300"/>
            <a:ext cx="4077300" cy="138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What is Machine Translation?</a:t>
            </a:r>
            <a:endParaRPr b="0" i="0" sz="3200" u="none" cap="none" strike="noStrike">
              <a:solidFill>
                <a:schemeClr val="dk2"/>
              </a:solidFill>
              <a:latin typeface="Zilla Slab Medium"/>
              <a:ea typeface="Zilla Slab Medium"/>
              <a:cs typeface="Zilla Slab Medium"/>
              <a:sym typeface="Zilla Slab Medium"/>
            </a:endParaRPr>
          </a:p>
        </p:txBody>
      </p:sp>
      <p:cxnSp>
        <p:nvCxnSpPr>
          <p:cNvPr id="248" name="Google Shape;248;g2ae26e0f0f8_0_1051"/>
          <p:cNvCxnSpPr/>
          <p:nvPr/>
        </p:nvCxnSpPr>
        <p:spPr>
          <a:xfrm>
            <a:off x="779833" y="2006478"/>
            <a:ext cx="4077300" cy="14400"/>
          </a:xfrm>
          <a:prstGeom prst="straightConnector1">
            <a:avLst/>
          </a:prstGeom>
          <a:noFill/>
          <a:ln cap="flat" cmpd="sng" w="9525">
            <a:solidFill>
              <a:srgbClr val="000000"/>
            </a:solidFill>
            <a:prstDash val="solid"/>
            <a:round/>
            <a:headEnd len="sm" w="sm" type="none"/>
            <a:tailEnd len="sm" w="sm" type="none"/>
          </a:ln>
        </p:spPr>
      </p:cxnSp>
      <p:sp>
        <p:nvSpPr>
          <p:cNvPr id="249" name="Google Shape;249;g2ae26e0f0f8_0_1051"/>
          <p:cNvSpPr/>
          <p:nvPr/>
        </p:nvSpPr>
        <p:spPr>
          <a:xfrm rot="5400000">
            <a:off x="788679" y="1997617"/>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 name="Google Shape;250;g2ae26e0f0f8_0_1051"/>
          <p:cNvSpPr txBox="1"/>
          <p:nvPr/>
        </p:nvSpPr>
        <p:spPr>
          <a:xfrm>
            <a:off x="807033" y="2169433"/>
            <a:ext cx="4022700" cy="3234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Machine translation is </a:t>
            </a:r>
            <a:r>
              <a:rPr b="0" i="0" lang="en-US" sz="2000" u="none" cap="none" strike="noStrike">
                <a:solidFill>
                  <a:schemeClr val="dk2"/>
                </a:solidFill>
                <a:highlight>
                  <a:srgbClr val="FFFFFF"/>
                </a:highlight>
                <a:latin typeface="Zilla Slab SemiBold"/>
                <a:ea typeface="Zilla Slab SemiBold"/>
                <a:cs typeface="Zilla Slab SemiBold"/>
                <a:sym typeface="Zilla Slab SemiBold"/>
              </a:rPr>
              <a:t>the use of either rule-based or probabilistic machine learning approaches to translation </a:t>
            </a: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of text or speech from one language to another</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p:txBody>
      </p:sp>
      <p:pic>
        <p:nvPicPr>
          <p:cNvPr id="251" name="Google Shape;251;g2ae26e0f0f8_0_1051"/>
          <p:cNvPicPr preferRelativeResize="0"/>
          <p:nvPr/>
        </p:nvPicPr>
        <p:blipFill rotWithShape="1">
          <a:blip r:embed="rId3">
            <a:alphaModFix/>
          </a:blip>
          <a:srcRect b="0" l="0" r="0" t="0"/>
          <a:stretch/>
        </p:blipFill>
        <p:spPr>
          <a:xfrm>
            <a:off x="5745833" y="298067"/>
            <a:ext cx="6278000" cy="64067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ae26e0f0f8_0_1104"/>
          <p:cNvSpPr txBox="1"/>
          <p:nvPr/>
        </p:nvSpPr>
        <p:spPr>
          <a:xfrm>
            <a:off x="779833" y="387300"/>
            <a:ext cx="4077300" cy="138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What is Sentiment Analysis?</a:t>
            </a:r>
            <a:endParaRPr b="0" i="0" sz="3200" u="none" cap="none" strike="noStrike">
              <a:solidFill>
                <a:schemeClr val="dk2"/>
              </a:solidFill>
              <a:latin typeface="Zilla Slab Medium"/>
              <a:ea typeface="Zilla Slab Medium"/>
              <a:cs typeface="Zilla Slab Medium"/>
              <a:sym typeface="Zilla Slab Medium"/>
            </a:endParaRPr>
          </a:p>
        </p:txBody>
      </p:sp>
      <p:pic>
        <p:nvPicPr>
          <p:cNvPr id="257" name="Google Shape;257;g2ae26e0f0f8_0_1104"/>
          <p:cNvPicPr preferRelativeResize="0"/>
          <p:nvPr/>
        </p:nvPicPr>
        <p:blipFill rotWithShape="1">
          <a:blip r:embed="rId3">
            <a:alphaModFix/>
          </a:blip>
          <a:srcRect b="0" l="24923" r="24917" t="0"/>
          <a:stretch/>
        </p:blipFill>
        <p:spPr>
          <a:xfrm>
            <a:off x="6095984" y="0"/>
            <a:ext cx="6097787" cy="6858001"/>
          </a:xfrm>
          <a:prstGeom prst="rect">
            <a:avLst/>
          </a:prstGeom>
          <a:noFill/>
          <a:ln>
            <a:noFill/>
          </a:ln>
        </p:spPr>
      </p:pic>
      <p:cxnSp>
        <p:nvCxnSpPr>
          <p:cNvPr id="258" name="Google Shape;258;g2ae26e0f0f8_0_1104"/>
          <p:cNvCxnSpPr/>
          <p:nvPr/>
        </p:nvCxnSpPr>
        <p:spPr>
          <a:xfrm>
            <a:off x="779833" y="2006478"/>
            <a:ext cx="4077300" cy="14400"/>
          </a:xfrm>
          <a:prstGeom prst="straightConnector1">
            <a:avLst/>
          </a:prstGeom>
          <a:noFill/>
          <a:ln cap="flat" cmpd="sng" w="9525">
            <a:solidFill>
              <a:srgbClr val="000000"/>
            </a:solidFill>
            <a:prstDash val="solid"/>
            <a:round/>
            <a:headEnd len="sm" w="sm" type="none"/>
            <a:tailEnd len="sm" w="sm" type="none"/>
          </a:ln>
        </p:spPr>
      </p:cxnSp>
      <p:sp>
        <p:nvSpPr>
          <p:cNvPr id="259" name="Google Shape;259;g2ae26e0f0f8_0_1104"/>
          <p:cNvSpPr/>
          <p:nvPr/>
        </p:nvSpPr>
        <p:spPr>
          <a:xfrm rot="5400000">
            <a:off x="788679" y="1997617"/>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 name="Google Shape;260;g2ae26e0f0f8_0_1104"/>
          <p:cNvSpPr txBox="1"/>
          <p:nvPr/>
        </p:nvSpPr>
        <p:spPr>
          <a:xfrm>
            <a:off x="807033" y="2169433"/>
            <a:ext cx="4022700" cy="3234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Sentiment Analysis </a:t>
            </a:r>
            <a:r>
              <a:rPr b="0" i="0" lang="en-US" sz="2000" u="none" cap="none" strike="noStrike">
                <a:solidFill>
                  <a:schemeClr val="dk2"/>
                </a:solidFill>
                <a:highlight>
                  <a:srgbClr val="FFFFFF"/>
                </a:highlight>
                <a:latin typeface="Zilla Slab SemiBold"/>
                <a:ea typeface="Zilla Slab SemiBold"/>
                <a:cs typeface="Zilla Slab SemiBold"/>
                <a:sym typeface="Zilla Slab SemiBold"/>
              </a:rPr>
              <a:t>is the process of analyzing digital text to determine if the emotional tone of the message is positive, negative, or neutral.</a:t>
            </a:r>
            <a:endParaRPr b="0" i="0" sz="2100" u="none" cap="none" strike="noStrike">
              <a:solidFill>
                <a:schemeClr val="dk2"/>
              </a:solidFill>
              <a:highlight>
                <a:srgbClr val="FFFFFF"/>
              </a:highlight>
              <a:latin typeface="Zilla Slab SemiBold"/>
              <a:ea typeface="Zilla Slab SemiBold"/>
              <a:cs typeface="Zilla Slab SemiBold"/>
              <a:sym typeface="Zilla Slab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ae26e0f0f8_0_1157"/>
          <p:cNvSpPr txBox="1"/>
          <p:nvPr/>
        </p:nvSpPr>
        <p:spPr>
          <a:xfrm>
            <a:off x="537900" y="329067"/>
            <a:ext cx="7803900" cy="57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Zilla Slab Medium"/>
                <a:ea typeface="Zilla Slab Medium"/>
                <a:cs typeface="Zilla Slab Medium"/>
                <a:sym typeface="Zilla Slab Medium"/>
              </a:rPr>
              <a:t>Named Entity Recognition (NER)</a:t>
            </a:r>
            <a:endParaRPr b="0" i="0" sz="3200" u="none" cap="none" strike="noStrike">
              <a:solidFill>
                <a:srgbClr val="000000"/>
              </a:solidFill>
              <a:latin typeface="Zilla Slab Medium"/>
              <a:ea typeface="Zilla Slab Medium"/>
              <a:cs typeface="Zilla Slab Medium"/>
              <a:sym typeface="Zilla Slab Medium"/>
            </a:endParaRPr>
          </a:p>
        </p:txBody>
      </p:sp>
      <p:pic>
        <p:nvPicPr>
          <p:cNvPr id="266" name="Google Shape;266;g2ae26e0f0f8_0_1157"/>
          <p:cNvPicPr preferRelativeResize="0"/>
          <p:nvPr/>
        </p:nvPicPr>
        <p:blipFill rotWithShape="1">
          <a:blip r:embed="rId3">
            <a:alphaModFix/>
          </a:blip>
          <a:srcRect b="0" l="0" r="0" t="0"/>
          <a:stretch/>
        </p:blipFill>
        <p:spPr>
          <a:xfrm>
            <a:off x="537890" y="1378567"/>
            <a:ext cx="1972043" cy="3379666"/>
          </a:xfrm>
          <a:prstGeom prst="rect">
            <a:avLst/>
          </a:prstGeom>
          <a:noFill/>
          <a:ln>
            <a:noFill/>
          </a:ln>
        </p:spPr>
      </p:pic>
      <p:sp>
        <p:nvSpPr>
          <p:cNvPr id="267" name="Google Shape;267;g2ae26e0f0f8_0_1157"/>
          <p:cNvSpPr txBox="1"/>
          <p:nvPr/>
        </p:nvSpPr>
        <p:spPr>
          <a:xfrm>
            <a:off x="3115933" y="1067974"/>
            <a:ext cx="8634300" cy="5910600"/>
          </a:xfrm>
          <a:prstGeom prst="rect">
            <a:avLst/>
          </a:prstGeom>
          <a:noFill/>
          <a:ln>
            <a:noFill/>
          </a:ln>
        </p:spPr>
        <p:txBody>
          <a:bodyPr anchorCtr="0" anchor="t" bIns="121900" lIns="121900" spcFirstLastPara="1" rIns="121900" wrap="square" tIns="121900">
            <a:spAutoFit/>
          </a:bodyPr>
          <a:lstStyle/>
          <a:p>
            <a:pPr indent="-450850" lvl="0" marL="609600" marR="0" rtl="0" algn="l">
              <a:lnSpc>
                <a:spcPct val="150000"/>
              </a:lnSpc>
              <a:spcBef>
                <a:spcPts val="0"/>
              </a:spcBef>
              <a:spcAft>
                <a:spcPts val="0"/>
              </a:spcAft>
              <a:buClr>
                <a:srgbClr val="000000"/>
              </a:buClr>
              <a:buSzPts val="2300"/>
              <a:buFont typeface="Nunito Sans"/>
              <a:buChar char="●"/>
            </a:pPr>
            <a:r>
              <a:rPr b="1" i="0" lang="en-US" sz="2300" u="none" cap="none" strike="noStrike">
                <a:solidFill>
                  <a:srgbClr val="000000"/>
                </a:solidFill>
                <a:latin typeface="Nunito Sans"/>
                <a:ea typeface="Nunito Sans"/>
                <a:cs typeface="Nunito Sans"/>
                <a:sym typeface="Nunito Sans"/>
              </a:rPr>
              <a:t>Named Entity Recognition (NER) </a:t>
            </a:r>
            <a:r>
              <a:rPr b="0" i="0" lang="en-US" sz="2300" u="none" cap="none" strike="noStrike">
                <a:solidFill>
                  <a:srgbClr val="000000"/>
                </a:solidFill>
                <a:latin typeface="Nunito Sans"/>
                <a:ea typeface="Nunito Sans"/>
                <a:cs typeface="Nunito Sans"/>
                <a:sym typeface="Nunito Sans"/>
              </a:rPr>
              <a:t>involves the </a:t>
            </a:r>
            <a:r>
              <a:rPr b="1" i="0" lang="en-US" sz="2300" u="none" cap="none" strike="noStrike">
                <a:solidFill>
                  <a:srgbClr val="000000"/>
                </a:solidFill>
                <a:latin typeface="Nunito Sans"/>
                <a:ea typeface="Nunito Sans"/>
                <a:cs typeface="Nunito Sans"/>
                <a:sym typeface="Nunito Sans"/>
              </a:rPr>
              <a:t>identification of key information in text and classification</a:t>
            </a:r>
            <a:r>
              <a:rPr b="0" i="0" lang="en-US" sz="2300" u="none" cap="none" strike="noStrike">
                <a:solidFill>
                  <a:srgbClr val="000000"/>
                </a:solidFill>
                <a:latin typeface="Nunito Sans"/>
                <a:ea typeface="Nunito Sans"/>
                <a:cs typeface="Nunito Sans"/>
                <a:sym typeface="Nunito Sans"/>
              </a:rPr>
              <a:t> into a set of predefined categories</a:t>
            </a:r>
            <a:r>
              <a:rPr b="1" i="0" lang="en-US" sz="2300" u="none" cap="none" strike="noStrike">
                <a:solidFill>
                  <a:srgbClr val="000000"/>
                </a:solidFill>
                <a:latin typeface="Nunito Sans"/>
                <a:ea typeface="Nunito Sans"/>
                <a:cs typeface="Nunito Sans"/>
                <a:sym typeface="Nunito Sans"/>
              </a:rPr>
              <a:t>.</a:t>
            </a:r>
            <a:endParaRPr b="1" i="0" sz="2300" u="none" cap="none" strike="noStrike">
              <a:solidFill>
                <a:srgbClr val="000000"/>
              </a:solidFill>
              <a:latin typeface="Nunito Sans"/>
              <a:ea typeface="Nunito Sans"/>
              <a:cs typeface="Nunito Sans"/>
              <a:sym typeface="Nunito Sans"/>
            </a:endParaRPr>
          </a:p>
          <a:p>
            <a:pPr indent="-450850" lvl="0" marL="609600" marR="0" rtl="0" algn="l">
              <a:lnSpc>
                <a:spcPct val="150000"/>
              </a:lnSpc>
              <a:spcBef>
                <a:spcPts val="0"/>
              </a:spcBef>
              <a:spcAft>
                <a:spcPts val="0"/>
              </a:spcAft>
              <a:buClr>
                <a:srgbClr val="000000"/>
              </a:buClr>
              <a:buSzPts val="2300"/>
              <a:buFont typeface="Nunito Sans"/>
              <a:buChar char="●"/>
            </a:pPr>
            <a:r>
              <a:rPr b="1" i="0" lang="en-US" sz="2300" u="none" cap="none" strike="noStrike">
                <a:solidFill>
                  <a:srgbClr val="000000"/>
                </a:solidFill>
                <a:latin typeface="Nunito Sans"/>
                <a:ea typeface="Nunito Sans"/>
                <a:cs typeface="Nunito Sans"/>
                <a:sym typeface="Nunito Sans"/>
              </a:rPr>
              <a:t>also known as (named) entity identification, entity chunking, and entity extraction</a:t>
            </a:r>
            <a:endParaRPr b="1" i="0" sz="2300" u="none" cap="none" strike="noStrike">
              <a:solidFill>
                <a:srgbClr val="000000"/>
              </a:solidFill>
              <a:latin typeface="Nunito Sans"/>
              <a:ea typeface="Nunito Sans"/>
              <a:cs typeface="Nunito Sans"/>
              <a:sym typeface="Nunito Sans"/>
            </a:endParaRPr>
          </a:p>
          <a:p>
            <a:pPr indent="-450850" lvl="0" marL="609600" marR="0" rtl="0" algn="l">
              <a:lnSpc>
                <a:spcPct val="150000"/>
              </a:lnSpc>
              <a:spcBef>
                <a:spcPts val="0"/>
              </a:spcBef>
              <a:spcAft>
                <a:spcPts val="0"/>
              </a:spcAft>
              <a:buClr>
                <a:srgbClr val="000000"/>
              </a:buClr>
              <a:buSzPts val="2300"/>
              <a:buFont typeface="Nunito Sans"/>
              <a:buChar char="●"/>
            </a:pPr>
            <a:r>
              <a:rPr b="1" i="0" lang="en-US" sz="2300" u="none" cap="none" strike="noStrike">
                <a:solidFill>
                  <a:srgbClr val="000000"/>
                </a:solidFill>
                <a:latin typeface="Nunito Sans"/>
                <a:ea typeface="Nunito Sans"/>
                <a:cs typeface="Nunito Sans"/>
                <a:sym typeface="Nunito Sans"/>
              </a:rPr>
              <a:t>An entity </a:t>
            </a:r>
            <a:r>
              <a:rPr b="0" i="0" lang="en-US" sz="2300" u="none" cap="none" strike="noStrike">
                <a:solidFill>
                  <a:srgbClr val="000000"/>
                </a:solidFill>
                <a:latin typeface="Nunito Sans"/>
                <a:ea typeface="Nunito Sans"/>
                <a:cs typeface="Nunito Sans"/>
                <a:sym typeface="Nunito Sans"/>
              </a:rPr>
              <a:t>is basically the thing that is consistently talked about or referred to in the text. Some of these categories are:</a:t>
            </a:r>
            <a:endParaRPr b="0" i="0" sz="2300" u="none" cap="none" strike="noStrike">
              <a:solidFill>
                <a:srgbClr val="000000"/>
              </a:solidFill>
              <a:latin typeface="Nunito Sans"/>
              <a:ea typeface="Nunito Sans"/>
              <a:cs typeface="Nunito Sans"/>
              <a:sym typeface="Nunito Sans"/>
            </a:endParaRPr>
          </a:p>
          <a:p>
            <a:pPr indent="-450850" lvl="1" marL="1219200" marR="0" rtl="0" algn="l">
              <a:lnSpc>
                <a:spcPct val="150000"/>
              </a:lnSpc>
              <a:spcBef>
                <a:spcPts val="0"/>
              </a:spcBef>
              <a:spcAft>
                <a:spcPts val="0"/>
              </a:spcAft>
              <a:buClr>
                <a:srgbClr val="000000"/>
              </a:buClr>
              <a:buSzPts val="2300"/>
              <a:buFont typeface="Nunito Sans"/>
              <a:buChar char="○"/>
            </a:pPr>
            <a:r>
              <a:rPr b="1" i="0" lang="en-US" sz="2300" u="none" cap="none" strike="noStrike">
                <a:solidFill>
                  <a:srgbClr val="000000"/>
                </a:solidFill>
                <a:latin typeface="Nunito Sans"/>
                <a:ea typeface="Nunito Sans"/>
                <a:cs typeface="Nunito Sans"/>
                <a:sym typeface="Nunito Sans"/>
              </a:rPr>
              <a:t>People</a:t>
            </a:r>
            <a:endParaRPr b="1" i="0" sz="2300" u="none" cap="none" strike="noStrike">
              <a:solidFill>
                <a:srgbClr val="000000"/>
              </a:solidFill>
              <a:latin typeface="Nunito Sans"/>
              <a:ea typeface="Nunito Sans"/>
              <a:cs typeface="Nunito Sans"/>
              <a:sym typeface="Nunito Sans"/>
            </a:endParaRPr>
          </a:p>
          <a:p>
            <a:pPr indent="-450850" lvl="1" marL="1219200" marR="0" rtl="0" algn="l">
              <a:lnSpc>
                <a:spcPct val="150000"/>
              </a:lnSpc>
              <a:spcBef>
                <a:spcPts val="0"/>
              </a:spcBef>
              <a:spcAft>
                <a:spcPts val="0"/>
              </a:spcAft>
              <a:buClr>
                <a:srgbClr val="000000"/>
              </a:buClr>
              <a:buSzPts val="2300"/>
              <a:buFont typeface="Nunito Sans"/>
              <a:buChar char="○"/>
            </a:pPr>
            <a:r>
              <a:rPr b="1" i="0" lang="en-US" sz="2300" u="none" cap="none" strike="noStrike">
                <a:solidFill>
                  <a:srgbClr val="000000"/>
                </a:solidFill>
                <a:latin typeface="Nunito Sans"/>
                <a:ea typeface="Nunito Sans"/>
                <a:cs typeface="Nunito Sans"/>
                <a:sym typeface="Nunito Sans"/>
              </a:rPr>
              <a:t>Organisations</a:t>
            </a:r>
            <a:endParaRPr b="1" i="0" sz="2300" u="none" cap="none" strike="noStrike">
              <a:solidFill>
                <a:srgbClr val="000000"/>
              </a:solidFill>
              <a:latin typeface="Nunito Sans"/>
              <a:ea typeface="Nunito Sans"/>
              <a:cs typeface="Nunito Sans"/>
              <a:sym typeface="Nunito Sans"/>
            </a:endParaRPr>
          </a:p>
          <a:p>
            <a:pPr indent="-450850" lvl="1" marL="1219200" marR="0" rtl="0" algn="l">
              <a:lnSpc>
                <a:spcPct val="150000"/>
              </a:lnSpc>
              <a:spcBef>
                <a:spcPts val="0"/>
              </a:spcBef>
              <a:spcAft>
                <a:spcPts val="0"/>
              </a:spcAft>
              <a:buClr>
                <a:srgbClr val="000000"/>
              </a:buClr>
              <a:buSzPts val="2300"/>
              <a:buFont typeface="Nunito Sans"/>
              <a:buChar char="○"/>
            </a:pPr>
            <a:r>
              <a:rPr b="1" i="0" lang="en-US" sz="2300" u="none" cap="none" strike="noStrike">
                <a:solidFill>
                  <a:srgbClr val="000000"/>
                </a:solidFill>
                <a:latin typeface="Nunito Sans"/>
                <a:ea typeface="Nunito Sans"/>
                <a:cs typeface="Nunito Sans"/>
                <a:sym typeface="Nunito Sans"/>
              </a:rPr>
              <a:t>Places</a:t>
            </a:r>
            <a:endParaRPr b="1" i="0" sz="2300" u="none" cap="none" strike="noStrike">
              <a:solidFill>
                <a:srgbClr val="000000"/>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ae26e0f0f8_0_272"/>
          <p:cNvSpPr txBox="1"/>
          <p:nvPr/>
        </p:nvSpPr>
        <p:spPr>
          <a:xfrm>
            <a:off x="779833" y="1219200"/>
            <a:ext cx="4077300" cy="55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What is</a:t>
            </a:r>
            <a:endParaRPr b="0" i="0" sz="3200" u="none" cap="none" strike="noStrike">
              <a:solidFill>
                <a:schemeClr val="dk2"/>
              </a:solidFill>
              <a:latin typeface="Zilla Slab Medium"/>
              <a:ea typeface="Zilla Slab Medium"/>
              <a:cs typeface="Zilla Slab Medium"/>
              <a:sym typeface="Zilla Slab Medium"/>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Machine Learning?</a:t>
            </a:r>
            <a:endParaRPr b="0" i="0" sz="3200" u="none" cap="none" strike="noStrike">
              <a:solidFill>
                <a:schemeClr val="dk2"/>
              </a:solidFill>
              <a:latin typeface="Zilla Slab Medium"/>
              <a:ea typeface="Zilla Slab Medium"/>
              <a:cs typeface="Zilla Slab Medium"/>
              <a:sym typeface="Zilla Slab Medium"/>
            </a:endParaRPr>
          </a:p>
        </p:txBody>
      </p:sp>
      <p:pic>
        <p:nvPicPr>
          <p:cNvPr id="133" name="Google Shape;133;g2ae26e0f0f8_0_272"/>
          <p:cNvPicPr preferRelativeResize="0"/>
          <p:nvPr/>
        </p:nvPicPr>
        <p:blipFill rotWithShape="1">
          <a:blip r:embed="rId3">
            <a:alphaModFix/>
          </a:blip>
          <a:srcRect b="0" l="0" r="0" t="0"/>
          <a:stretch/>
        </p:blipFill>
        <p:spPr>
          <a:xfrm>
            <a:off x="6095984" y="0"/>
            <a:ext cx="6097785" cy="6858001"/>
          </a:xfrm>
          <a:prstGeom prst="rect">
            <a:avLst/>
          </a:prstGeom>
          <a:noFill/>
          <a:ln>
            <a:noFill/>
          </a:ln>
        </p:spPr>
      </p:pic>
      <p:cxnSp>
        <p:nvCxnSpPr>
          <p:cNvPr id="134" name="Google Shape;134;g2ae26e0f0f8_0_272"/>
          <p:cNvCxnSpPr/>
          <p:nvPr/>
        </p:nvCxnSpPr>
        <p:spPr>
          <a:xfrm>
            <a:off x="779833" y="2444445"/>
            <a:ext cx="4077300" cy="14400"/>
          </a:xfrm>
          <a:prstGeom prst="straightConnector1">
            <a:avLst/>
          </a:prstGeom>
          <a:noFill/>
          <a:ln cap="flat" cmpd="sng" w="9525">
            <a:solidFill>
              <a:srgbClr val="000000"/>
            </a:solidFill>
            <a:prstDash val="solid"/>
            <a:round/>
            <a:headEnd len="sm" w="sm" type="none"/>
            <a:tailEnd len="sm" w="sm" type="none"/>
          </a:ln>
        </p:spPr>
      </p:cxnSp>
      <p:sp>
        <p:nvSpPr>
          <p:cNvPr id="135" name="Google Shape;135;g2ae26e0f0f8_0_272"/>
          <p:cNvSpPr/>
          <p:nvPr/>
        </p:nvSpPr>
        <p:spPr>
          <a:xfrm rot="5400000">
            <a:off x="788679" y="2435583"/>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 name="Google Shape;136;g2ae26e0f0f8_0_272"/>
          <p:cNvSpPr txBox="1"/>
          <p:nvPr/>
        </p:nvSpPr>
        <p:spPr>
          <a:xfrm>
            <a:off x="807033" y="2667100"/>
            <a:ext cx="4022700" cy="2774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Machine learning is an umbrella term for solving problems through </a:t>
            </a: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feeding computer algorithms</a:t>
            </a: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 with a lot of data and letting the machines </a:t>
            </a: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“discover” patterns</a:t>
            </a: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 within the data without needing to be explicitly told what to do by any human-developed instructions.</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ae26e0f0f8_0_1259"/>
          <p:cNvSpPr txBox="1"/>
          <p:nvPr>
            <p:ph type="title"/>
          </p:nvPr>
        </p:nvSpPr>
        <p:spPr>
          <a:xfrm>
            <a:off x="554133" y="791156"/>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EXAMPLE</a:t>
            </a:r>
            <a:endParaRPr/>
          </a:p>
        </p:txBody>
      </p:sp>
      <p:sp>
        <p:nvSpPr>
          <p:cNvPr id="273" name="Google Shape;273;g2ae26e0f0f8_0_1259"/>
          <p:cNvSpPr txBox="1"/>
          <p:nvPr>
            <p:ph idx="1" type="body"/>
          </p:nvPr>
        </p:nvSpPr>
        <p:spPr>
          <a:xfrm>
            <a:off x="277052" y="1491725"/>
            <a:ext cx="11637900" cy="60735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1600"/>
              </a:spcAft>
              <a:buSzPts val="2400"/>
              <a:buNone/>
            </a:pPr>
            <a:r>
              <a:t/>
            </a:r>
            <a:endParaRPr/>
          </a:p>
        </p:txBody>
      </p:sp>
      <p:pic>
        <p:nvPicPr>
          <p:cNvPr id="274" name="Google Shape;274;g2ae26e0f0f8_0_1259"/>
          <p:cNvPicPr preferRelativeResize="0"/>
          <p:nvPr/>
        </p:nvPicPr>
        <p:blipFill rotWithShape="1">
          <a:blip r:embed="rId3">
            <a:alphaModFix/>
          </a:blip>
          <a:srcRect b="0" l="0" r="0" t="0"/>
          <a:stretch/>
        </p:blipFill>
        <p:spPr>
          <a:xfrm>
            <a:off x="554125" y="2052467"/>
            <a:ext cx="11360801" cy="27530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ae26e0f0f8_0_1316"/>
          <p:cNvSpPr txBox="1"/>
          <p:nvPr/>
        </p:nvSpPr>
        <p:spPr>
          <a:xfrm>
            <a:off x="249267" y="319133"/>
            <a:ext cx="7421700" cy="57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Zilla Slab Medium"/>
                <a:ea typeface="Zilla Slab Medium"/>
                <a:cs typeface="Zilla Slab Medium"/>
                <a:sym typeface="Zilla Slab Medium"/>
              </a:rPr>
              <a:t>Question Answering (QA)</a:t>
            </a:r>
            <a:endParaRPr b="0" i="0" sz="3200" u="none" cap="none" strike="noStrike">
              <a:solidFill>
                <a:srgbClr val="000000"/>
              </a:solidFill>
              <a:latin typeface="Zilla Slab Medium"/>
              <a:ea typeface="Zilla Slab Medium"/>
              <a:cs typeface="Zilla Slab Medium"/>
              <a:sym typeface="Zilla Slab Medium"/>
            </a:endParaRPr>
          </a:p>
        </p:txBody>
      </p:sp>
      <p:pic>
        <p:nvPicPr>
          <p:cNvPr id="280" name="Google Shape;280;g2ae26e0f0f8_0_1316"/>
          <p:cNvPicPr preferRelativeResize="0"/>
          <p:nvPr/>
        </p:nvPicPr>
        <p:blipFill rotWithShape="1">
          <a:blip r:embed="rId3">
            <a:alphaModFix/>
          </a:blip>
          <a:srcRect b="0" l="0" r="0" t="0"/>
          <a:stretch/>
        </p:blipFill>
        <p:spPr>
          <a:xfrm>
            <a:off x="537890" y="1378567"/>
            <a:ext cx="1972043" cy="3379666"/>
          </a:xfrm>
          <a:prstGeom prst="rect">
            <a:avLst/>
          </a:prstGeom>
          <a:noFill/>
          <a:ln>
            <a:noFill/>
          </a:ln>
        </p:spPr>
      </p:pic>
      <p:sp>
        <p:nvSpPr>
          <p:cNvPr id="281" name="Google Shape;281;g2ae26e0f0f8_0_1316"/>
          <p:cNvSpPr txBox="1"/>
          <p:nvPr/>
        </p:nvSpPr>
        <p:spPr>
          <a:xfrm>
            <a:off x="3115933" y="1227240"/>
            <a:ext cx="8634300" cy="3786600"/>
          </a:xfrm>
          <a:prstGeom prst="rect">
            <a:avLst/>
          </a:prstGeom>
          <a:noFill/>
          <a:ln>
            <a:noFill/>
          </a:ln>
        </p:spPr>
        <p:txBody>
          <a:bodyPr anchorCtr="0" anchor="t" bIns="121900" lIns="121900" spcFirstLastPara="1" rIns="121900" wrap="square" tIns="121900">
            <a:spAutoFit/>
          </a:bodyPr>
          <a:lstStyle/>
          <a:p>
            <a:pPr indent="-450850" lvl="0" marL="609600" marR="0" rtl="0" algn="l">
              <a:lnSpc>
                <a:spcPct val="150000"/>
              </a:lnSpc>
              <a:spcBef>
                <a:spcPts val="0"/>
              </a:spcBef>
              <a:spcAft>
                <a:spcPts val="0"/>
              </a:spcAft>
              <a:buClr>
                <a:srgbClr val="000000"/>
              </a:buClr>
              <a:buSzPts val="2300"/>
              <a:buFont typeface="Nunito Sans"/>
              <a:buChar char="●"/>
            </a:pPr>
            <a:r>
              <a:rPr b="1" i="0" lang="en-US" sz="2300" u="none" cap="none" strike="noStrike">
                <a:solidFill>
                  <a:srgbClr val="000000"/>
                </a:solidFill>
                <a:latin typeface="Nunito Sans"/>
                <a:ea typeface="Nunito Sans"/>
                <a:cs typeface="Nunito Sans"/>
                <a:sym typeface="Nunito Sans"/>
              </a:rPr>
              <a:t>Question Answering (QA) </a:t>
            </a:r>
            <a:r>
              <a:rPr b="0" i="0" lang="en-US" sz="2300" u="none" cap="none" strike="noStrike">
                <a:solidFill>
                  <a:srgbClr val="000000"/>
                </a:solidFill>
                <a:latin typeface="Nunito Sans"/>
                <a:ea typeface="Nunito Sans"/>
                <a:cs typeface="Nunito Sans"/>
                <a:sym typeface="Nunito Sans"/>
              </a:rPr>
              <a:t>is a Computer Science that is concerned with building systems that </a:t>
            </a:r>
            <a:r>
              <a:rPr b="1" i="0" lang="en-US" sz="2300" u="none" cap="none" strike="noStrike">
                <a:solidFill>
                  <a:srgbClr val="000000"/>
                </a:solidFill>
                <a:latin typeface="Nunito Sans"/>
                <a:ea typeface="Nunito Sans"/>
                <a:cs typeface="Nunito Sans"/>
                <a:sym typeface="Nunito Sans"/>
              </a:rPr>
              <a:t>automatically answer questions that are posed by humans in a natural language.</a:t>
            </a:r>
            <a:endParaRPr b="1" i="0" sz="2300" u="none" cap="none" strike="noStrike">
              <a:solidFill>
                <a:srgbClr val="000000"/>
              </a:solidFill>
              <a:latin typeface="Nunito Sans"/>
              <a:ea typeface="Nunito Sans"/>
              <a:cs typeface="Nunito Sans"/>
              <a:sym typeface="Nunito Sans"/>
            </a:endParaRPr>
          </a:p>
          <a:p>
            <a:pPr indent="-450850" lvl="0" marL="609600" marR="0" rtl="0" algn="l">
              <a:lnSpc>
                <a:spcPct val="150000"/>
              </a:lnSpc>
              <a:spcBef>
                <a:spcPts val="0"/>
              </a:spcBef>
              <a:spcAft>
                <a:spcPts val="0"/>
              </a:spcAft>
              <a:buClr>
                <a:srgbClr val="000000"/>
              </a:buClr>
              <a:buSzPts val="2300"/>
              <a:buFont typeface="Nunito Sans"/>
              <a:buChar char="●"/>
            </a:pPr>
            <a:r>
              <a:rPr b="0" i="0" lang="en-US" sz="2300" u="none" cap="none" strike="noStrike">
                <a:solidFill>
                  <a:srgbClr val="000000"/>
                </a:solidFill>
                <a:latin typeface="Nunito Sans"/>
                <a:ea typeface="Nunito Sans"/>
                <a:cs typeface="Nunito Sans"/>
                <a:sym typeface="Nunito Sans"/>
              </a:rPr>
              <a:t>Question Answering models can </a:t>
            </a:r>
            <a:r>
              <a:rPr b="1" i="0" lang="en-US" sz="2300" u="none" cap="none" strike="noStrike">
                <a:solidFill>
                  <a:srgbClr val="000000"/>
                </a:solidFill>
                <a:latin typeface="Nunito Sans"/>
                <a:ea typeface="Nunito Sans"/>
                <a:cs typeface="Nunito Sans"/>
                <a:sym typeface="Nunito Sans"/>
              </a:rPr>
              <a:t>retrieve the answer to a question from a given text, </a:t>
            </a:r>
            <a:r>
              <a:rPr b="0" i="0" lang="en-US" sz="2300" u="none" cap="none" strike="noStrike">
                <a:solidFill>
                  <a:srgbClr val="000000"/>
                </a:solidFill>
                <a:latin typeface="Nunito Sans"/>
                <a:ea typeface="Nunito Sans"/>
                <a:cs typeface="Nunito Sans"/>
                <a:sym typeface="Nunito Sans"/>
              </a:rPr>
              <a:t>which is useful for searching for an answer in a document.</a:t>
            </a:r>
            <a:endParaRPr b="0" i="0" sz="2300" u="none" cap="none" strike="noStrike">
              <a:solidFill>
                <a:srgbClr val="000000"/>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ae26e0f0f8_0_1367"/>
          <p:cNvSpPr txBox="1"/>
          <p:nvPr/>
        </p:nvSpPr>
        <p:spPr>
          <a:xfrm>
            <a:off x="779833" y="387300"/>
            <a:ext cx="4077300" cy="138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chemeClr val="dk2"/>
                </a:solidFill>
                <a:latin typeface="Zilla Slab Medium"/>
                <a:ea typeface="Zilla Slab Medium"/>
                <a:cs typeface="Zilla Slab Medium"/>
                <a:sym typeface="Zilla Slab Medium"/>
              </a:rPr>
              <a:t>What is Speech to Text (STT)/Automatic Speech Recognition (ASR)?</a:t>
            </a:r>
            <a:endParaRPr b="0" i="0" sz="3100" u="none" cap="none" strike="noStrike">
              <a:solidFill>
                <a:schemeClr val="dk2"/>
              </a:solidFill>
              <a:latin typeface="Zilla Slab Medium"/>
              <a:ea typeface="Zilla Slab Medium"/>
              <a:cs typeface="Zilla Slab Medium"/>
              <a:sym typeface="Zilla Slab Medium"/>
            </a:endParaRPr>
          </a:p>
        </p:txBody>
      </p:sp>
      <p:pic>
        <p:nvPicPr>
          <p:cNvPr id="287" name="Google Shape;287;g2ae26e0f0f8_0_1367"/>
          <p:cNvPicPr preferRelativeResize="0"/>
          <p:nvPr/>
        </p:nvPicPr>
        <p:blipFill rotWithShape="1">
          <a:blip r:embed="rId3">
            <a:alphaModFix/>
          </a:blip>
          <a:srcRect b="0" l="24991" r="24992" t="0"/>
          <a:stretch/>
        </p:blipFill>
        <p:spPr>
          <a:xfrm>
            <a:off x="6095984" y="0"/>
            <a:ext cx="6097784" cy="6858001"/>
          </a:xfrm>
          <a:prstGeom prst="rect">
            <a:avLst/>
          </a:prstGeom>
          <a:noFill/>
          <a:ln>
            <a:noFill/>
          </a:ln>
        </p:spPr>
      </p:pic>
      <p:cxnSp>
        <p:nvCxnSpPr>
          <p:cNvPr id="288" name="Google Shape;288;g2ae26e0f0f8_0_1367"/>
          <p:cNvCxnSpPr/>
          <p:nvPr/>
        </p:nvCxnSpPr>
        <p:spPr>
          <a:xfrm>
            <a:off x="779833" y="2264812"/>
            <a:ext cx="4077300" cy="14400"/>
          </a:xfrm>
          <a:prstGeom prst="straightConnector1">
            <a:avLst/>
          </a:prstGeom>
          <a:noFill/>
          <a:ln cap="flat" cmpd="sng" w="9525">
            <a:solidFill>
              <a:srgbClr val="000000"/>
            </a:solidFill>
            <a:prstDash val="solid"/>
            <a:round/>
            <a:headEnd len="sm" w="sm" type="none"/>
            <a:tailEnd len="sm" w="sm" type="none"/>
          </a:ln>
        </p:spPr>
      </p:cxnSp>
      <p:sp>
        <p:nvSpPr>
          <p:cNvPr id="289" name="Google Shape;289;g2ae26e0f0f8_0_1367"/>
          <p:cNvSpPr/>
          <p:nvPr/>
        </p:nvSpPr>
        <p:spPr>
          <a:xfrm rot="5400000">
            <a:off x="788679" y="1997617"/>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 name="Google Shape;290;g2ae26e0f0f8_0_1367"/>
          <p:cNvSpPr txBox="1"/>
          <p:nvPr/>
        </p:nvSpPr>
        <p:spPr>
          <a:xfrm>
            <a:off x="807033" y="2381300"/>
            <a:ext cx="4022700" cy="3549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ASR is the technology that </a:t>
            </a:r>
            <a:r>
              <a:rPr b="0" i="0" lang="en-US" sz="2000" u="none" cap="none" strike="noStrike">
                <a:solidFill>
                  <a:schemeClr val="dk2"/>
                </a:solidFill>
                <a:highlight>
                  <a:srgbClr val="FFFFFF"/>
                </a:highlight>
                <a:latin typeface="Zilla Slab SemiBold"/>
                <a:ea typeface="Zilla Slab SemiBold"/>
                <a:cs typeface="Zilla Slab SemiBold"/>
                <a:sym typeface="Zilla Slab SemiBold"/>
              </a:rPr>
              <a:t>allows human beings to use their voices to speak with a computer interface, </a:t>
            </a: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in a way that, in its most sophisticated variations, </a:t>
            </a:r>
            <a:r>
              <a:rPr b="0" i="0" lang="en-US" sz="2000" u="none" cap="none" strike="noStrike">
                <a:solidFill>
                  <a:schemeClr val="dk2"/>
                </a:solidFill>
                <a:highlight>
                  <a:srgbClr val="FFFFFF"/>
                </a:highlight>
                <a:latin typeface="Zilla Slab SemiBold"/>
                <a:ea typeface="Zilla Slab SemiBold"/>
                <a:cs typeface="Zilla Slab SemiBold"/>
                <a:sym typeface="Zilla Slab SemiBold"/>
              </a:rPr>
              <a:t>resembles normal human conversation.</a:t>
            </a:r>
            <a:endParaRPr b="0" i="0" sz="2000" u="none" cap="none" strike="noStrike">
              <a:solidFill>
                <a:schemeClr val="dk2"/>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It is also known as </a:t>
            </a:r>
            <a:r>
              <a:rPr b="0" i="0" lang="en-US" sz="2000" u="none" cap="none" strike="noStrike">
                <a:solidFill>
                  <a:schemeClr val="dk2"/>
                </a:solidFill>
                <a:highlight>
                  <a:srgbClr val="FFFFFF"/>
                </a:highlight>
                <a:latin typeface="Zilla Slab SemiBold"/>
                <a:ea typeface="Zilla Slab SemiBold"/>
                <a:cs typeface="Zilla Slab SemiBold"/>
                <a:sym typeface="Zilla Slab SemiBold"/>
              </a:rPr>
              <a:t>Automatic Transcription, i.e. </a:t>
            </a: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these tools turn speech/audio into text.</a:t>
            </a:r>
            <a:endParaRPr b="0" i="0" sz="2000" u="none" cap="none" strike="noStrike">
              <a:solidFill>
                <a:schemeClr val="dk1"/>
              </a:solidFill>
              <a:highlight>
                <a:srgbClr val="FFFFFF"/>
              </a:highlight>
              <a:latin typeface="Zilla Slab SemiBold"/>
              <a:ea typeface="Zilla Slab SemiBold"/>
              <a:cs typeface="Zilla Slab SemiBold"/>
              <a:sym typeface="Zilla Slab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ae26e0f0f8_0_1420"/>
          <p:cNvSpPr txBox="1"/>
          <p:nvPr/>
        </p:nvSpPr>
        <p:spPr>
          <a:xfrm>
            <a:off x="667333" y="329100"/>
            <a:ext cx="7421700" cy="57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Zilla Slab Medium"/>
                <a:ea typeface="Zilla Slab Medium"/>
                <a:cs typeface="Zilla Slab Medium"/>
                <a:sym typeface="Zilla Slab Medium"/>
              </a:rPr>
              <a:t>Text to Speech/Speech Synthesis</a:t>
            </a:r>
            <a:endParaRPr b="0" i="0" sz="3200" u="none" cap="none" strike="noStrike">
              <a:solidFill>
                <a:srgbClr val="000000"/>
              </a:solidFill>
              <a:latin typeface="Zilla Slab Medium"/>
              <a:ea typeface="Zilla Slab Medium"/>
              <a:cs typeface="Zilla Slab Medium"/>
              <a:sym typeface="Zilla Slab Medium"/>
            </a:endParaRPr>
          </a:p>
        </p:txBody>
      </p:sp>
      <p:pic>
        <p:nvPicPr>
          <p:cNvPr id="296" name="Google Shape;296;g2ae26e0f0f8_0_1420"/>
          <p:cNvPicPr preferRelativeResize="0"/>
          <p:nvPr/>
        </p:nvPicPr>
        <p:blipFill rotWithShape="1">
          <a:blip r:embed="rId3">
            <a:alphaModFix/>
          </a:blip>
          <a:srcRect b="0" l="0" r="0" t="0"/>
          <a:stretch/>
        </p:blipFill>
        <p:spPr>
          <a:xfrm>
            <a:off x="537890" y="1378567"/>
            <a:ext cx="1972043" cy="3379666"/>
          </a:xfrm>
          <a:prstGeom prst="rect">
            <a:avLst/>
          </a:prstGeom>
          <a:noFill/>
          <a:ln>
            <a:noFill/>
          </a:ln>
        </p:spPr>
      </p:pic>
      <p:sp>
        <p:nvSpPr>
          <p:cNvPr id="297" name="Google Shape;297;g2ae26e0f0f8_0_1420"/>
          <p:cNvSpPr txBox="1"/>
          <p:nvPr/>
        </p:nvSpPr>
        <p:spPr>
          <a:xfrm>
            <a:off x="3115933" y="1707107"/>
            <a:ext cx="8634300" cy="2193300"/>
          </a:xfrm>
          <a:prstGeom prst="rect">
            <a:avLst/>
          </a:prstGeom>
          <a:noFill/>
          <a:ln>
            <a:noFill/>
          </a:ln>
        </p:spPr>
        <p:txBody>
          <a:bodyPr anchorCtr="0" anchor="t" bIns="121900" lIns="121900" spcFirstLastPara="1" rIns="121900" wrap="square" tIns="121900">
            <a:spAutoFit/>
          </a:bodyPr>
          <a:lstStyle/>
          <a:p>
            <a:pPr indent="-450850" lvl="0" marL="609600" marR="0" rtl="0" algn="l">
              <a:lnSpc>
                <a:spcPct val="150000"/>
              </a:lnSpc>
              <a:spcBef>
                <a:spcPts val="0"/>
              </a:spcBef>
              <a:spcAft>
                <a:spcPts val="0"/>
              </a:spcAft>
              <a:buClr>
                <a:srgbClr val="000000"/>
              </a:buClr>
              <a:buSzPts val="2300"/>
              <a:buFont typeface="Nunito Sans"/>
              <a:buChar char="●"/>
            </a:pPr>
            <a:r>
              <a:rPr b="1" i="0" lang="en-US" sz="2300" u="none" cap="none" strike="noStrike">
                <a:solidFill>
                  <a:srgbClr val="000000"/>
                </a:solidFill>
                <a:latin typeface="Nunito Sans"/>
                <a:ea typeface="Nunito Sans"/>
                <a:cs typeface="Nunito Sans"/>
                <a:sym typeface="Nunito Sans"/>
              </a:rPr>
              <a:t>Speech Synthesis </a:t>
            </a:r>
            <a:r>
              <a:rPr b="0" i="0" lang="en-US" sz="2300" u="none" cap="none" strike="noStrike">
                <a:solidFill>
                  <a:srgbClr val="000000"/>
                </a:solidFill>
                <a:latin typeface="Nunito Sans"/>
                <a:ea typeface="Nunito Sans"/>
                <a:cs typeface="Nunito Sans"/>
                <a:sym typeface="Nunito Sans"/>
              </a:rPr>
              <a:t>is the artificial production of human speech. </a:t>
            </a:r>
            <a:endParaRPr b="0" i="0" sz="2300" u="none" cap="none" strike="noStrike">
              <a:solidFill>
                <a:srgbClr val="000000"/>
              </a:solidFill>
              <a:latin typeface="Nunito Sans"/>
              <a:ea typeface="Nunito Sans"/>
              <a:cs typeface="Nunito Sans"/>
              <a:sym typeface="Nunito Sans"/>
            </a:endParaRPr>
          </a:p>
          <a:p>
            <a:pPr indent="-450850" lvl="0" marL="609600" marR="0" rtl="0" algn="l">
              <a:lnSpc>
                <a:spcPct val="150000"/>
              </a:lnSpc>
              <a:spcBef>
                <a:spcPts val="0"/>
              </a:spcBef>
              <a:spcAft>
                <a:spcPts val="0"/>
              </a:spcAft>
              <a:buClr>
                <a:srgbClr val="000000"/>
              </a:buClr>
              <a:buSzPts val="2300"/>
              <a:buFont typeface="Nunito Sans"/>
              <a:buChar char="●"/>
            </a:pPr>
            <a:r>
              <a:rPr b="1" i="0" lang="en-US" sz="2300" u="none" cap="none" strike="noStrike">
                <a:solidFill>
                  <a:srgbClr val="000000"/>
                </a:solidFill>
                <a:latin typeface="Nunito Sans"/>
                <a:ea typeface="Nunito Sans"/>
                <a:cs typeface="Nunito Sans"/>
                <a:sym typeface="Nunito Sans"/>
              </a:rPr>
              <a:t>A Text-To-Speech (TTS) </a:t>
            </a:r>
            <a:r>
              <a:rPr b="0" i="0" lang="en-US" sz="2300" u="none" cap="none" strike="noStrike">
                <a:solidFill>
                  <a:srgbClr val="000000"/>
                </a:solidFill>
                <a:latin typeface="Nunito Sans"/>
                <a:ea typeface="Nunito Sans"/>
                <a:cs typeface="Nunito Sans"/>
                <a:sym typeface="Nunito Sans"/>
              </a:rPr>
              <a:t>system converts normal language text into speech.</a:t>
            </a:r>
            <a:endParaRPr b="0" i="0" sz="2300" u="none" cap="none" strike="noStrike">
              <a:solidFill>
                <a:srgbClr val="000000"/>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cxnSp>
        <p:nvCxnSpPr>
          <p:cNvPr id="141" name="Google Shape;141;g2ae26e0f0f8_0_325"/>
          <p:cNvCxnSpPr/>
          <p:nvPr/>
        </p:nvCxnSpPr>
        <p:spPr>
          <a:xfrm>
            <a:off x="678233" y="2229167"/>
            <a:ext cx="4077300" cy="14400"/>
          </a:xfrm>
          <a:prstGeom prst="straightConnector1">
            <a:avLst/>
          </a:prstGeom>
          <a:noFill/>
          <a:ln cap="flat" cmpd="sng" w="9525">
            <a:solidFill>
              <a:srgbClr val="000000"/>
            </a:solidFill>
            <a:prstDash val="solid"/>
            <a:round/>
            <a:headEnd len="sm" w="sm" type="none"/>
            <a:tailEnd len="sm" w="sm" type="none"/>
          </a:ln>
        </p:spPr>
      </p:cxnSp>
      <p:sp>
        <p:nvSpPr>
          <p:cNvPr id="142" name="Google Shape;142;g2ae26e0f0f8_0_325"/>
          <p:cNvSpPr txBox="1"/>
          <p:nvPr/>
        </p:nvSpPr>
        <p:spPr>
          <a:xfrm>
            <a:off x="779833" y="1102967"/>
            <a:ext cx="4077300" cy="55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What is</a:t>
            </a:r>
            <a:endParaRPr b="0" i="0" sz="3200" u="none" cap="none" strike="noStrike">
              <a:solidFill>
                <a:schemeClr val="dk2"/>
              </a:solidFill>
              <a:latin typeface="Zilla Slab Medium"/>
              <a:ea typeface="Zilla Slab Medium"/>
              <a:cs typeface="Zilla Slab Medium"/>
              <a:sym typeface="Zilla Slab Medium"/>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Deep Learning?</a:t>
            </a:r>
            <a:endParaRPr b="0" i="0" sz="3200" u="none" cap="none" strike="noStrike">
              <a:solidFill>
                <a:schemeClr val="dk2"/>
              </a:solidFill>
              <a:latin typeface="Zilla Slab Medium"/>
              <a:ea typeface="Zilla Slab Medium"/>
              <a:cs typeface="Zilla Slab Medium"/>
              <a:sym typeface="Zilla Slab Medium"/>
            </a:endParaRPr>
          </a:p>
        </p:txBody>
      </p:sp>
      <p:sp>
        <p:nvSpPr>
          <p:cNvPr id="143" name="Google Shape;143;g2ae26e0f0f8_0_325"/>
          <p:cNvSpPr/>
          <p:nvPr/>
        </p:nvSpPr>
        <p:spPr>
          <a:xfrm rot="5400000">
            <a:off x="687079" y="2220317"/>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44" name="Google Shape;144;g2ae26e0f0f8_0_325"/>
          <p:cNvPicPr preferRelativeResize="0"/>
          <p:nvPr/>
        </p:nvPicPr>
        <p:blipFill rotWithShape="1">
          <a:blip r:embed="rId3">
            <a:alphaModFix/>
          </a:blip>
          <a:srcRect b="0" l="20477" r="20477" t="0"/>
          <a:stretch/>
        </p:blipFill>
        <p:spPr>
          <a:xfrm>
            <a:off x="6095984" y="0"/>
            <a:ext cx="6097782" cy="6858001"/>
          </a:xfrm>
          <a:prstGeom prst="rect">
            <a:avLst/>
          </a:prstGeom>
          <a:noFill/>
          <a:ln>
            <a:noFill/>
          </a:ln>
        </p:spPr>
      </p:pic>
      <p:sp>
        <p:nvSpPr>
          <p:cNvPr id="145" name="Google Shape;145;g2ae26e0f0f8_0_325"/>
          <p:cNvSpPr txBox="1"/>
          <p:nvPr/>
        </p:nvSpPr>
        <p:spPr>
          <a:xfrm>
            <a:off x="871467" y="2229167"/>
            <a:ext cx="3958500" cy="43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Deep Learning is a subset of Machine Learning that uses </a:t>
            </a:r>
            <a:r>
              <a:rPr b="0" i="0" lang="en-US" sz="2000" u="none" cap="none" strike="noStrike">
                <a:solidFill>
                  <a:schemeClr val="dk2"/>
                </a:solidFill>
                <a:highlight>
                  <a:srgbClr val="FFFFFF"/>
                </a:highlight>
                <a:latin typeface="Zilla Slab SemiBold"/>
                <a:ea typeface="Zilla Slab SemiBold"/>
                <a:cs typeface="Zilla Slab SemiBold"/>
                <a:sym typeface="Zilla Slab SemiBold"/>
              </a:rPr>
              <a:t>deep neural networks </a:t>
            </a: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with multiple layers to automatically learn complex patterns from data, making it particularly </a:t>
            </a:r>
            <a:r>
              <a:rPr b="0" i="0" lang="en-US" sz="2000" u="none" cap="none" strike="noStrike">
                <a:solidFill>
                  <a:schemeClr val="dk2"/>
                </a:solidFill>
                <a:highlight>
                  <a:srgbClr val="FFFFFF"/>
                </a:highlight>
                <a:latin typeface="Zilla Slab SemiBold"/>
                <a:ea typeface="Zilla Slab SemiBold"/>
                <a:cs typeface="Zilla Slab SemiBold"/>
                <a:sym typeface="Zilla Slab SemiBold"/>
              </a:rPr>
              <a:t>effective for tasks like image and speech recognition. </a:t>
            </a:r>
            <a:r>
              <a:rPr b="0" i="0" lang="en-US" sz="2000" u="none" cap="none" strike="noStrike">
                <a:solidFill>
                  <a:schemeClr val="dk1"/>
                </a:solidFill>
                <a:highlight>
                  <a:srgbClr val="FFFFFF"/>
                </a:highlight>
                <a:latin typeface="Zilla Slab SemiBold"/>
                <a:ea typeface="Zilla Slab SemiBold"/>
                <a:cs typeface="Zilla Slab SemiBold"/>
                <a:sym typeface="Zilla Slab SemiBold"/>
              </a:rPr>
              <a:t>It has revolutionised AI by achieving remarkable results in various applications thanks to its ability to extract high-level features and representations from large datasets.</a:t>
            </a:r>
            <a:endParaRPr b="1" i="0" sz="2000" u="none" cap="none" strike="noStrike">
              <a:solidFill>
                <a:schemeClr val="dk1"/>
              </a:solidFill>
              <a:highlight>
                <a:srgbClr val="FFFFFF"/>
              </a:highlight>
              <a:latin typeface="Zilla Slab"/>
              <a:ea typeface="Zilla Slab"/>
              <a:cs typeface="Zilla Slab"/>
              <a:sym typeface="Zilla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g2ae26e0f0f8_0_378"/>
          <p:cNvPicPr preferRelativeResize="0"/>
          <p:nvPr/>
        </p:nvPicPr>
        <p:blipFill rotWithShape="1">
          <a:blip r:embed="rId3">
            <a:alphaModFix/>
          </a:blip>
          <a:srcRect b="0" l="0" r="0" t="0"/>
          <a:stretch/>
        </p:blipFill>
        <p:spPr>
          <a:xfrm>
            <a:off x="581067" y="1251933"/>
            <a:ext cx="10866233" cy="5124599"/>
          </a:xfrm>
          <a:prstGeom prst="rect">
            <a:avLst/>
          </a:prstGeom>
          <a:noFill/>
          <a:ln>
            <a:noFill/>
          </a:ln>
        </p:spPr>
      </p:pic>
      <p:sp>
        <p:nvSpPr>
          <p:cNvPr id="151" name="Google Shape;151;g2ae26e0f0f8_0_378"/>
          <p:cNvSpPr txBox="1"/>
          <p:nvPr/>
        </p:nvSpPr>
        <p:spPr>
          <a:xfrm>
            <a:off x="387600" y="329600"/>
            <a:ext cx="11416800" cy="57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Zilla Slab Medium"/>
                <a:ea typeface="Zilla Slab Medium"/>
                <a:cs typeface="Zilla Slab Medium"/>
                <a:sym typeface="Zilla Slab Medium"/>
              </a:rPr>
              <a:t>Comparison of Machine Learning, Deep Learning, &amp; Artificial Intelligence</a:t>
            </a:r>
            <a:endParaRPr b="0" i="0" sz="3200" u="none" cap="none" strike="noStrike">
              <a:solidFill>
                <a:srgbClr val="000000"/>
              </a:solidFill>
              <a:latin typeface="Zilla Slab Medium"/>
              <a:ea typeface="Zilla Slab Medium"/>
              <a:cs typeface="Zilla Slab Medium"/>
              <a:sym typeface="Zilla Slab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ae26e0f0f8_0_428"/>
          <p:cNvSpPr txBox="1"/>
          <p:nvPr/>
        </p:nvSpPr>
        <p:spPr>
          <a:xfrm>
            <a:off x="716433" y="680300"/>
            <a:ext cx="4077300" cy="55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What is</a:t>
            </a:r>
            <a:endParaRPr b="0" i="0" sz="3200" u="none" cap="none" strike="noStrike">
              <a:solidFill>
                <a:schemeClr val="dk2"/>
              </a:solidFill>
              <a:latin typeface="Zilla Slab Medium"/>
              <a:ea typeface="Zilla Slab Medium"/>
              <a:cs typeface="Zilla Slab Medium"/>
              <a:sym typeface="Zilla Slab Medium"/>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2"/>
                </a:solidFill>
                <a:latin typeface="Zilla Slab Medium"/>
                <a:ea typeface="Zilla Slab Medium"/>
                <a:cs typeface="Zilla Slab Medium"/>
                <a:sym typeface="Zilla Slab Medium"/>
              </a:rPr>
              <a:t>Data Science?</a:t>
            </a:r>
            <a:endParaRPr b="0" i="0" sz="3200" u="none" cap="none" strike="noStrike">
              <a:solidFill>
                <a:schemeClr val="dk2"/>
              </a:solidFill>
              <a:latin typeface="Zilla Slab Medium"/>
              <a:ea typeface="Zilla Slab Medium"/>
              <a:cs typeface="Zilla Slab Medium"/>
              <a:sym typeface="Zilla Slab Medium"/>
            </a:endParaRPr>
          </a:p>
        </p:txBody>
      </p:sp>
      <p:pic>
        <p:nvPicPr>
          <p:cNvPr id="157" name="Google Shape;157;g2ae26e0f0f8_0_428"/>
          <p:cNvPicPr preferRelativeResize="0"/>
          <p:nvPr/>
        </p:nvPicPr>
        <p:blipFill rotWithShape="1">
          <a:blip r:embed="rId3">
            <a:alphaModFix/>
          </a:blip>
          <a:srcRect b="0" l="18554" r="18548" t="0"/>
          <a:stretch/>
        </p:blipFill>
        <p:spPr>
          <a:xfrm>
            <a:off x="5679200" y="0"/>
            <a:ext cx="6514565" cy="6858001"/>
          </a:xfrm>
          <a:prstGeom prst="rect">
            <a:avLst/>
          </a:prstGeom>
          <a:noFill/>
          <a:ln>
            <a:noFill/>
          </a:ln>
        </p:spPr>
      </p:pic>
      <p:cxnSp>
        <p:nvCxnSpPr>
          <p:cNvPr id="158" name="Google Shape;158;g2ae26e0f0f8_0_428"/>
          <p:cNvCxnSpPr/>
          <p:nvPr/>
        </p:nvCxnSpPr>
        <p:spPr>
          <a:xfrm>
            <a:off x="716433" y="2095712"/>
            <a:ext cx="4077300" cy="14400"/>
          </a:xfrm>
          <a:prstGeom prst="straightConnector1">
            <a:avLst/>
          </a:prstGeom>
          <a:noFill/>
          <a:ln cap="flat" cmpd="sng" w="9525">
            <a:solidFill>
              <a:srgbClr val="000000"/>
            </a:solidFill>
            <a:prstDash val="solid"/>
            <a:round/>
            <a:headEnd len="sm" w="sm" type="none"/>
            <a:tailEnd len="sm" w="sm" type="none"/>
          </a:ln>
        </p:spPr>
      </p:cxnSp>
      <p:sp>
        <p:nvSpPr>
          <p:cNvPr id="159" name="Google Shape;159;g2ae26e0f0f8_0_428"/>
          <p:cNvSpPr/>
          <p:nvPr/>
        </p:nvSpPr>
        <p:spPr>
          <a:xfrm rot="5400000">
            <a:off x="725279" y="2086850"/>
            <a:ext cx="89100" cy="1068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 name="Google Shape;160;g2ae26e0f0f8_0_428"/>
          <p:cNvSpPr txBox="1"/>
          <p:nvPr/>
        </p:nvSpPr>
        <p:spPr>
          <a:xfrm>
            <a:off x="743633" y="2540300"/>
            <a:ext cx="4022700" cy="2774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highlight>
                  <a:srgbClr val="FFFFFF"/>
                </a:highlight>
                <a:latin typeface="Zilla Slab SemiBold"/>
                <a:ea typeface="Zilla Slab SemiBold"/>
                <a:cs typeface="Zilla Slab SemiBold"/>
                <a:sym typeface="Zilla Slab SemiBold"/>
              </a:rPr>
              <a:t>Data Science is the field of study that </a:t>
            </a: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combines domain expertise, programming skills, </a:t>
            </a:r>
            <a:endParaRPr b="0" i="0" sz="2100" u="none" cap="none" strike="noStrike">
              <a:solidFill>
                <a:schemeClr val="dk2"/>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2"/>
                </a:solidFill>
                <a:highlight>
                  <a:srgbClr val="FFFFFF"/>
                </a:highlight>
                <a:latin typeface="Zilla Slab SemiBold"/>
                <a:ea typeface="Zilla Slab SemiBold"/>
                <a:cs typeface="Zilla Slab SemiBold"/>
                <a:sym typeface="Zilla Slab SemiBold"/>
              </a:rPr>
              <a:t>and knowledge of Mathematics &amp; Statistics to extract meaningful insights from Data.</a:t>
            </a:r>
            <a:endParaRPr b="0" i="0" sz="2100" u="none" cap="none" strike="noStrike">
              <a:solidFill>
                <a:schemeClr val="dk2"/>
              </a:solidFill>
              <a:highlight>
                <a:srgbClr val="FFFFFF"/>
              </a:highlight>
              <a:latin typeface="Zilla Slab SemiBold"/>
              <a:ea typeface="Zilla Slab SemiBold"/>
              <a:cs typeface="Zilla Slab SemiBold"/>
              <a:sym typeface="Zilla Slab SemiBold"/>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highlight>
                <a:srgbClr val="FFFFFF"/>
              </a:highlight>
              <a:latin typeface="Zilla Slab SemiBold"/>
              <a:ea typeface="Zilla Slab SemiBold"/>
              <a:cs typeface="Zilla Slab SemiBold"/>
              <a:sym typeface="Zilla Slab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ae26e0f0f8_0_481"/>
          <p:cNvSpPr txBox="1"/>
          <p:nvPr/>
        </p:nvSpPr>
        <p:spPr>
          <a:xfrm>
            <a:off x="415600" y="244600"/>
            <a:ext cx="11360700" cy="57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000000"/>
                </a:solidFill>
                <a:latin typeface="Zilla Slab Medium"/>
                <a:ea typeface="Zilla Slab Medium"/>
                <a:cs typeface="Zilla Slab Medium"/>
                <a:sym typeface="Zilla Slab Medium"/>
              </a:rPr>
              <a:t>So What is the difference between Data Science &amp; Machine Learning?</a:t>
            </a:r>
            <a:endParaRPr b="0" i="0" sz="2900" u="none" cap="none" strike="noStrike">
              <a:solidFill>
                <a:srgbClr val="000000"/>
              </a:solidFill>
              <a:latin typeface="Zilla Slab Medium"/>
              <a:ea typeface="Zilla Slab Medium"/>
              <a:cs typeface="Zilla Slab Medium"/>
              <a:sym typeface="Zilla Slab Medium"/>
            </a:endParaRPr>
          </a:p>
        </p:txBody>
      </p:sp>
      <p:pic>
        <p:nvPicPr>
          <p:cNvPr id="166" name="Google Shape;166;g2ae26e0f0f8_0_481"/>
          <p:cNvPicPr preferRelativeResize="0"/>
          <p:nvPr/>
        </p:nvPicPr>
        <p:blipFill rotWithShape="1">
          <a:blip r:embed="rId3">
            <a:alphaModFix/>
          </a:blip>
          <a:srcRect b="0" l="0" r="0" t="0"/>
          <a:stretch/>
        </p:blipFill>
        <p:spPr>
          <a:xfrm>
            <a:off x="537890" y="1378567"/>
            <a:ext cx="1972043" cy="3379666"/>
          </a:xfrm>
          <a:prstGeom prst="rect">
            <a:avLst/>
          </a:prstGeom>
          <a:noFill/>
          <a:ln>
            <a:noFill/>
          </a:ln>
        </p:spPr>
      </p:pic>
      <p:sp>
        <p:nvSpPr>
          <p:cNvPr id="167" name="Google Shape;167;g2ae26e0f0f8_0_481"/>
          <p:cNvSpPr txBox="1"/>
          <p:nvPr/>
        </p:nvSpPr>
        <p:spPr>
          <a:xfrm>
            <a:off x="3125900" y="1167300"/>
            <a:ext cx="8634300" cy="4383000"/>
          </a:xfrm>
          <a:prstGeom prst="rect">
            <a:avLst/>
          </a:prstGeom>
          <a:noFill/>
          <a:ln>
            <a:noFill/>
          </a:ln>
        </p:spPr>
        <p:txBody>
          <a:bodyPr anchorCtr="0" anchor="t" bIns="121900" lIns="121900" spcFirstLastPara="1" rIns="121900" wrap="square" tIns="121900">
            <a:spAutoFit/>
          </a:bodyPr>
          <a:lstStyle/>
          <a:p>
            <a:pPr indent="-463550" lvl="0" marL="609600" marR="0" rtl="0" algn="l">
              <a:lnSpc>
                <a:spcPct val="150000"/>
              </a:lnSpc>
              <a:spcBef>
                <a:spcPts val="0"/>
              </a:spcBef>
              <a:spcAft>
                <a:spcPts val="0"/>
              </a:spcAft>
              <a:buClr>
                <a:srgbClr val="000000"/>
              </a:buClr>
              <a:buSzPts val="2500"/>
              <a:buFont typeface="Nunito Sans"/>
              <a:buChar char="●"/>
            </a:pPr>
            <a:r>
              <a:rPr b="0" i="0" lang="en-US" sz="2500" u="none" cap="none" strike="noStrike">
                <a:solidFill>
                  <a:srgbClr val="000000"/>
                </a:solidFill>
                <a:latin typeface="Nunito Sans"/>
                <a:ea typeface="Nunito Sans"/>
                <a:cs typeface="Nunito Sans"/>
                <a:sym typeface="Nunito Sans"/>
              </a:rPr>
              <a:t>While Data Science and Machine Learning are related, they are very different fields.</a:t>
            </a:r>
            <a:endParaRPr b="0" i="0" sz="2500" u="none" cap="none" strike="noStrike">
              <a:solidFill>
                <a:srgbClr val="000000"/>
              </a:solidFill>
              <a:latin typeface="Nunito Sans"/>
              <a:ea typeface="Nunito Sans"/>
              <a:cs typeface="Nunito Sans"/>
              <a:sym typeface="Nunito Sans"/>
            </a:endParaRPr>
          </a:p>
          <a:p>
            <a:pPr indent="-463550" lvl="0" marL="609600" marR="0" rtl="0" algn="l">
              <a:lnSpc>
                <a:spcPct val="150000"/>
              </a:lnSpc>
              <a:spcBef>
                <a:spcPts val="0"/>
              </a:spcBef>
              <a:spcAft>
                <a:spcPts val="0"/>
              </a:spcAft>
              <a:buClr>
                <a:srgbClr val="000000"/>
              </a:buClr>
              <a:buSzPts val="2500"/>
              <a:buFont typeface="Nunito Sans"/>
              <a:buChar char="●"/>
            </a:pPr>
            <a:r>
              <a:rPr b="0" i="0" lang="en-US" sz="2500" u="none" cap="none" strike="noStrike">
                <a:solidFill>
                  <a:srgbClr val="000000"/>
                </a:solidFill>
                <a:latin typeface="Nunito Sans"/>
                <a:ea typeface="Nunito Sans"/>
                <a:cs typeface="Nunito Sans"/>
                <a:sym typeface="Nunito Sans"/>
              </a:rPr>
              <a:t>In a nutshell, </a:t>
            </a:r>
            <a:r>
              <a:rPr b="1" i="0" lang="en-US" sz="2500" u="none" cap="none" strike="noStrike">
                <a:solidFill>
                  <a:srgbClr val="000000"/>
                </a:solidFill>
                <a:latin typeface="Nunito Sans"/>
                <a:ea typeface="Nunito Sans"/>
                <a:cs typeface="Nunito Sans"/>
                <a:sym typeface="Nunito Sans"/>
              </a:rPr>
              <a:t>Data Science</a:t>
            </a:r>
            <a:r>
              <a:rPr b="0" i="0" lang="en-US" sz="2500" u="none" cap="none" strike="noStrike">
                <a:solidFill>
                  <a:srgbClr val="000000"/>
                </a:solidFill>
                <a:latin typeface="Nunito Sans"/>
                <a:ea typeface="Nunito Sans"/>
                <a:cs typeface="Nunito Sans"/>
                <a:sym typeface="Nunito Sans"/>
              </a:rPr>
              <a:t> brings </a:t>
            </a:r>
            <a:r>
              <a:rPr b="1" i="0" lang="en-US" sz="2500" u="none" cap="none" strike="noStrike">
                <a:solidFill>
                  <a:srgbClr val="000000"/>
                </a:solidFill>
                <a:latin typeface="Nunito Sans"/>
                <a:ea typeface="Nunito Sans"/>
                <a:cs typeface="Nunito Sans"/>
                <a:sym typeface="Nunito Sans"/>
              </a:rPr>
              <a:t>structure to Big Data.</a:t>
            </a:r>
            <a:endParaRPr b="1" i="0" sz="2500" u="none" cap="none" strike="noStrike">
              <a:solidFill>
                <a:srgbClr val="000000"/>
              </a:solidFill>
              <a:latin typeface="Nunito Sans"/>
              <a:ea typeface="Nunito Sans"/>
              <a:cs typeface="Nunito Sans"/>
              <a:sym typeface="Nunito Sans"/>
            </a:endParaRPr>
          </a:p>
          <a:p>
            <a:pPr indent="-463550" lvl="0" marL="609600" marR="0" rtl="0" algn="l">
              <a:lnSpc>
                <a:spcPct val="150000"/>
              </a:lnSpc>
              <a:spcBef>
                <a:spcPts val="0"/>
              </a:spcBef>
              <a:spcAft>
                <a:spcPts val="0"/>
              </a:spcAft>
              <a:buClr>
                <a:srgbClr val="000000"/>
              </a:buClr>
              <a:buSzPts val="2500"/>
              <a:buFont typeface="Nunito Sans"/>
              <a:buChar char="●"/>
            </a:pPr>
            <a:r>
              <a:rPr b="1" i="0" lang="en-US" sz="2500" u="none" cap="none" strike="noStrike">
                <a:solidFill>
                  <a:srgbClr val="000000"/>
                </a:solidFill>
                <a:latin typeface="Nunito Sans"/>
                <a:ea typeface="Nunito Sans"/>
                <a:cs typeface="Nunito Sans"/>
                <a:sym typeface="Nunito Sans"/>
              </a:rPr>
              <a:t> Machine Learning</a:t>
            </a:r>
            <a:r>
              <a:rPr b="0" i="0" lang="en-US" sz="2500" u="none" cap="none" strike="noStrike">
                <a:solidFill>
                  <a:srgbClr val="000000"/>
                </a:solidFill>
                <a:latin typeface="Nunito Sans"/>
                <a:ea typeface="Nunito Sans"/>
                <a:cs typeface="Nunito Sans"/>
                <a:sym typeface="Nunito Sans"/>
              </a:rPr>
              <a:t> focuses on </a:t>
            </a:r>
            <a:r>
              <a:rPr b="1" i="0" lang="en-US" sz="2500" u="none" cap="none" strike="noStrike">
                <a:solidFill>
                  <a:srgbClr val="000000"/>
                </a:solidFill>
                <a:latin typeface="Nunito Sans"/>
                <a:ea typeface="Nunito Sans"/>
                <a:cs typeface="Nunito Sans"/>
                <a:sym typeface="Nunito Sans"/>
              </a:rPr>
              <a:t>learning from the Data</a:t>
            </a:r>
            <a:r>
              <a:rPr b="0" i="0" lang="en-US" sz="2500" u="none" cap="none" strike="noStrike">
                <a:solidFill>
                  <a:srgbClr val="000000"/>
                </a:solidFill>
                <a:latin typeface="Nunito Sans"/>
                <a:ea typeface="Nunito Sans"/>
                <a:cs typeface="Nunito Sans"/>
                <a:sym typeface="Nunito Sans"/>
              </a:rPr>
              <a:t> itself. </a:t>
            </a:r>
            <a:endParaRPr b="0" i="0" sz="2500" u="none" cap="none" strike="noStrike">
              <a:solidFill>
                <a:srgbClr val="000000"/>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2500"/>
              <a:buFont typeface="Arial"/>
              <a:buNone/>
            </a:pPr>
            <a:r>
              <a:t/>
            </a:r>
            <a:endParaRPr b="0" i="0" sz="2500" u="none" cap="none" strike="noStrike">
              <a:solidFill>
                <a:srgbClr val="000000"/>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ae26e0f0f8_0_532"/>
          <p:cNvPicPr preferRelativeResize="0"/>
          <p:nvPr/>
        </p:nvPicPr>
        <p:blipFill rotWithShape="1">
          <a:blip r:embed="rId3">
            <a:alphaModFix/>
          </a:blip>
          <a:srcRect b="0" l="0" r="0" t="0"/>
          <a:stretch/>
        </p:blipFill>
        <p:spPr>
          <a:xfrm>
            <a:off x="1526500" y="425400"/>
            <a:ext cx="8994134" cy="627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ae26e0f0f8_0_581"/>
          <p:cNvSpPr txBox="1"/>
          <p:nvPr/>
        </p:nvSpPr>
        <p:spPr>
          <a:xfrm>
            <a:off x="358233" y="307933"/>
            <a:ext cx="6396900" cy="57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Zilla Slab Medium"/>
                <a:ea typeface="Zilla Slab Medium"/>
                <a:cs typeface="Zilla Slab Medium"/>
                <a:sym typeface="Zilla Slab Medium"/>
              </a:rPr>
              <a:t>What is Supervised Learning?</a:t>
            </a:r>
            <a:endParaRPr b="0" i="0" sz="3200" u="none" cap="none" strike="noStrike">
              <a:solidFill>
                <a:srgbClr val="000000"/>
              </a:solidFill>
              <a:latin typeface="Zilla Slab Medium"/>
              <a:ea typeface="Zilla Slab Medium"/>
              <a:cs typeface="Zilla Slab Medium"/>
              <a:sym typeface="Zilla Slab Medium"/>
            </a:endParaRPr>
          </a:p>
        </p:txBody>
      </p:sp>
      <p:pic>
        <p:nvPicPr>
          <p:cNvPr id="178" name="Google Shape;178;g2ae26e0f0f8_0_581"/>
          <p:cNvPicPr preferRelativeResize="0"/>
          <p:nvPr/>
        </p:nvPicPr>
        <p:blipFill rotWithShape="1">
          <a:blip r:embed="rId3">
            <a:alphaModFix/>
          </a:blip>
          <a:srcRect b="0" l="0" r="0" t="0"/>
          <a:stretch/>
        </p:blipFill>
        <p:spPr>
          <a:xfrm>
            <a:off x="537890" y="1378567"/>
            <a:ext cx="1972043" cy="3379666"/>
          </a:xfrm>
          <a:prstGeom prst="rect">
            <a:avLst/>
          </a:prstGeom>
          <a:noFill/>
          <a:ln>
            <a:noFill/>
          </a:ln>
        </p:spPr>
      </p:pic>
      <p:sp>
        <p:nvSpPr>
          <p:cNvPr id="179" name="Google Shape;179;g2ae26e0f0f8_0_581"/>
          <p:cNvSpPr txBox="1"/>
          <p:nvPr/>
        </p:nvSpPr>
        <p:spPr>
          <a:xfrm>
            <a:off x="3125900" y="1368074"/>
            <a:ext cx="8634300" cy="3940500"/>
          </a:xfrm>
          <a:prstGeom prst="rect">
            <a:avLst/>
          </a:prstGeom>
          <a:noFill/>
          <a:ln>
            <a:noFill/>
          </a:ln>
        </p:spPr>
        <p:txBody>
          <a:bodyPr anchorCtr="0" anchor="t" bIns="121900" lIns="121900" spcFirstLastPara="1" rIns="121900" wrap="square" tIns="121900">
            <a:spAutoFit/>
          </a:bodyPr>
          <a:lstStyle/>
          <a:p>
            <a:pPr indent="-463550" lvl="0" marL="609600" marR="0" rtl="0" algn="l">
              <a:lnSpc>
                <a:spcPct val="150000"/>
              </a:lnSpc>
              <a:spcBef>
                <a:spcPts val="0"/>
              </a:spcBef>
              <a:spcAft>
                <a:spcPts val="0"/>
              </a:spcAft>
              <a:buClr>
                <a:srgbClr val="000000"/>
              </a:buClr>
              <a:buSzPts val="2500"/>
              <a:buFont typeface="Nunito Sans"/>
              <a:buChar char="●"/>
            </a:pPr>
            <a:r>
              <a:rPr b="1" i="0" lang="en-US" sz="2500" u="none" cap="none" strike="noStrike">
                <a:solidFill>
                  <a:srgbClr val="000000"/>
                </a:solidFill>
                <a:latin typeface="Nunito Sans"/>
                <a:ea typeface="Nunito Sans"/>
                <a:cs typeface="Nunito Sans"/>
                <a:sym typeface="Nunito Sans"/>
              </a:rPr>
              <a:t>Supervised Learning </a:t>
            </a:r>
            <a:r>
              <a:rPr b="0" i="0" lang="en-US" sz="2500" u="none" cap="none" strike="noStrike">
                <a:solidFill>
                  <a:srgbClr val="000000"/>
                </a:solidFill>
                <a:latin typeface="Nunito Sans"/>
                <a:ea typeface="Nunito Sans"/>
                <a:cs typeface="Nunito Sans"/>
                <a:sym typeface="Nunito Sans"/>
              </a:rPr>
              <a:t>(also known as Supervised Machine Learning), is a subcategory of Machine Learning and Artificial Intelligence.</a:t>
            </a:r>
            <a:endParaRPr b="0" i="0" sz="2500" u="none" cap="none" strike="noStrike">
              <a:solidFill>
                <a:srgbClr val="000000"/>
              </a:solidFill>
              <a:latin typeface="Nunito Sans"/>
              <a:ea typeface="Nunito Sans"/>
              <a:cs typeface="Nunito Sans"/>
              <a:sym typeface="Nunito Sans"/>
            </a:endParaRPr>
          </a:p>
          <a:p>
            <a:pPr indent="-463550" lvl="0" marL="609600" marR="0" rtl="0" algn="l">
              <a:lnSpc>
                <a:spcPct val="150000"/>
              </a:lnSpc>
              <a:spcBef>
                <a:spcPts val="0"/>
              </a:spcBef>
              <a:spcAft>
                <a:spcPts val="0"/>
              </a:spcAft>
              <a:buClr>
                <a:srgbClr val="000000"/>
              </a:buClr>
              <a:buSzPts val="2500"/>
              <a:buFont typeface="Nunito Sans"/>
              <a:buChar char="●"/>
            </a:pPr>
            <a:r>
              <a:rPr b="0" i="0" lang="en-US" sz="2500" u="none" cap="none" strike="noStrike">
                <a:solidFill>
                  <a:srgbClr val="000000"/>
                </a:solidFill>
                <a:latin typeface="Nunito Sans"/>
                <a:ea typeface="Nunito Sans"/>
                <a:cs typeface="Nunito Sans"/>
                <a:sym typeface="Nunito Sans"/>
              </a:rPr>
              <a:t>It is defined by its usage of </a:t>
            </a:r>
            <a:r>
              <a:rPr b="1" i="0" lang="en-US" sz="2500" u="none" cap="none" strike="noStrike">
                <a:solidFill>
                  <a:srgbClr val="000000"/>
                </a:solidFill>
                <a:latin typeface="Nunito Sans"/>
                <a:ea typeface="Nunito Sans"/>
                <a:cs typeface="Nunito Sans"/>
                <a:sym typeface="Nunito Sans"/>
              </a:rPr>
              <a:t>labeled datasets to train algorithms that to classify data or predict outcomes accurately).</a:t>
            </a:r>
            <a:endParaRPr b="1" i="0" sz="2500" u="none" cap="none" strike="noStrike">
              <a:solidFill>
                <a:srgbClr val="000000"/>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ae26e0f0f8_0_633"/>
          <p:cNvSpPr txBox="1"/>
          <p:nvPr/>
        </p:nvSpPr>
        <p:spPr>
          <a:xfrm>
            <a:off x="537900" y="329067"/>
            <a:ext cx="6396900" cy="57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Zilla Slab Medium"/>
                <a:ea typeface="Zilla Slab Medium"/>
                <a:cs typeface="Zilla Slab Medium"/>
                <a:sym typeface="Zilla Slab Medium"/>
              </a:rPr>
              <a:t>What is Unsupervised Learning?</a:t>
            </a:r>
            <a:endParaRPr b="0" i="0" sz="3200" u="none" cap="none" strike="noStrike">
              <a:solidFill>
                <a:srgbClr val="000000"/>
              </a:solidFill>
              <a:latin typeface="Zilla Slab Medium"/>
              <a:ea typeface="Zilla Slab Medium"/>
              <a:cs typeface="Zilla Slab Medium"/>
              <a:sym typeface="Zilla Slab Medium"/>
            </a:endParaRPr>
          </a:p>
        </p:txBody>
      </p:sp>
      <p:pic>
        <p:nvPicPr>
          <p:cNvPr id="185" name="Google Shape;185;g2ae26e0f0f8_0_633"/>
          <p:cNvPicPr preferRelativeResize="0"/>
          <p:nvPr/>
        </p:nvPicPr>
        <p:blipFill rotWithShape="1">
          <a:blip r:embed="rId3">
            <a:alphaModFix/>
          </a:blip>
          <a:srcRect b="0" l="0" r="0" t="0"/>
          <a:stretch/>
        </p:blipFill>
        <p:spPr>
          <a:xfrm>
            <a:off x="537890" y="1378567"/>
            <a:ext cx="1972043" cy="3379666"/>
          </a:xfrm>
          <a:prstGeom prst="rect">
            <a:avLst/>
          </a:prstGeom>
          <a:noFill/>
          <a:ln>
            <a:noFill/>
          </a:ln>
        </p:spPr>
      </p:pic>
      <p:sp>
        <p:nvSpPr>
          <p:cNvPr id="186" name="Google Shape;186;g2ae26e0f0f8_0_633"/>
          <p:cNvSpPr txBox="1"/>
          <p:nvPr/>
        </p:nvSpPr>
        <p:spPr>
          <a:xfrm>
            <a:off x="3125900" y="1368074"/>
            <a:ext cx="8634300" cy="3363300"/>
          </a:xfrm>
          <a:prstGeom prst="rect">
            <a:avLst/>
          </a:prstGeom>
          <a:noFill/>
          <a:ln>
            <a:noFill/>
          </a:ln>
        </p:spPr>
        <p:txBody>
          <a:bodyPr anchorCtr="0" anchor="t" bIns="121900" lIns="121900" spcFirstLastPara="1" rIns="121900" wrap="square" tIns="121900">
            <a:spAutoFit/>
          </a:bodyPr>
          <a:lstStyle/>
          <a:p>
            <a:pPr indent="-463550" lvl="0" marL="609600" marR="0" rtl="0" algn="l">
              <a:lnSpc>
                <a:spcPct val="150000"/>
              </a:lnSpc>
              <a:spcBef>
                <a:spcPts val="0"/>
              </a:spcBef>
              <a:spcAft>
                <a:spcPts val="0"/>
              </a:spcAft>
              <a:buClr>
                <a:srgbClr val="000000"/>
              </a:buClr>
              <a:buSzPts val="2500"/>
              <a:buFont typeface="Nunito Sans"/>
              <a:buChar char="●"/>
            </a:pPr>
            <a:r>
              <a:rPr b="1" i="0" lang="en-US" sz="2500" u="none" cap="none" strike="noStrike">
                <a:solidFill>
                  <a:srgbClr val="000000"/>
                </a:solidFill>
                <a:latin typeface="Nunito Sans"/>
                <a:ea typeface="Nunito Sans"/>
                <a:cs typeface="Nunito Sans"/>
                <a:sym typeface="Nunito Sans"/>
              </a:rPr>
              <a:t>Unsupervised Learning </a:t>
            </a:r>
            <a:r>
              <a:rPr b="0" i="0" lang="en-US" sz="2500" u="none" cap="none" strike="noStrike">
                <a:solidFill>
                  <a:srgbClr val="000000"/>
                </a:solidFill>
                <a:latin typeface="Nunito Sans"/>
                <a:ea typeface="Nunito Sans"/>
                <a:cs typeface="Nunito Sans"/>
                <a:sym typeface="Nunito Sans"/>
              </a:rPr>
              <a:t>(also known as Unsupervised Machine Learning), uses Machine Learning algorithms to analyze and cluster unlabeled datasets.</a:t>
            </a:r>
            <a:endParaRPr b="0" i="0" sz="2500" u="none" cap="none" strike="noStrike">
              <a:solidFill>
                <a:srgbClr val="000000"/>
              </a:solidFill>
              <a:latin typeface="Nunito Sans"/>
              <a:ea typeface="Nunito Sans"/>
              <a:cs typeface="Nunito Sans"/>
              <a:sym typeface="Nunito Sans"/>
            </a:endParaRPr>
          </a:p>
          <a:p>
            <a:pPr indent="-463550" lvl="0" marL="609600" marR="0" rtl="0" algn="l">
              <a:lnSpc>
                <a:spcPct val="150000"/>
              </a:lnSpc>
              <a:spcBef>
                <a:spcPts val="0"/>
              </a:spcBef>
              <a:spcAft>
                <a:spcPts val="0"/>
              </a:spcAft>
              <a:buClr>
                <a:srgbClr val="000000"/>
              </a:buClr>
              <a:buSzPts val="2500"/>
              <a:buFont typeface="Nunito Sans"/>
              <a:buChar char="●"/>
            </a:pPr>
            <a:r>
              <a:rPr b="0" i="0" lang="en-US" sz="2500" u="none" cap="none" strike="noStrike">
                <a:solidFill>
                  <a:srgbClr val="000000"/>
                </a:solidFill>
                <a:latin typeface="Nunito Sans"/>
                <a:ea typeface="Nunito Sans"/>
                <a:cs typeface="Nunito Sans"/>
                <a:sym typeface="Nunito Sans"/>
              </a:rPr>
              <a:t>These algorithms </a:t>
            </a:r>
            <a:r>
              <a:rPr b="1" i="0" lang="en-US" sz="2500" u="none" cap="none" strike="noStrike">
                <a:solidFill>
                  <a:srgbClr val="000000"/>
                </a:solidFill>
                <a:latin typeface="Nunito Sans"/>
                <a:ea typeface="Nunito Sans"/>
                <a:cs typeface="Nunito Sans"/>
                <a:sym typeface="Nunito Sans"/>
              </a:rPr>
              <a:t>discover hidden patterns or data groupings without the need for human intervention.</a:t>
            </a:r>
            <a:endParaRPr b="1" i="0" sz="2500" u="none" cap="none" strike="noStrike">
              <a:solidFill>
                <a:srgbClr val="000000"/>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